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1" r:id="rId2"/>
    <p:sldId id="312" r:id="rId3"/>
    <p:sldId id="313" r:id="rId4"/>
    <p:sldId id="258" r:id="rId5"/>
    <p:sldId id="306" r:id="rId6"/>
    <p:sldId id="276" r:id="rId7"/>
    <p:sldId id="289" r:id="rId8"/>
    <p:sldId id="296" r:id="rId9"/>
    <p:sldId id="291" r:id="rId10"/>
    <p:sldId id="295" r:id="rId11"/>
    <p:sldId id="290" r:id="rId12"/>
    <p:sldId id="314" r:id="rId13"/>
    <p:sldId id="274" r:id="rId14"/>
    <p:sldId id="307" r:id="rId15"/>
    <p:sldId id="277" r:id="rId16"/>
    <p:sldId id="275" r:id="rId17"/>
    <p:sldId id="293" r:id="rId18"/>
    <p:sldId id="315" r:id="rId19"/>
    <p:sldId id="316" r:id="rId20"/>
    <p:sldId id="317" r:id="rId21"/>
    <p:sldId id="318" r:id="rId22"/>
    <p:sldId id="319" r:id="rId23"/>
    <p:sldId id="326" r:id="rId24"/>
    <p:sldId id="323" r:id="rId25"/>
    <p:sldId id="324" r:id="rId26"/>
    <p:sldId id="309" r:id="rId27"/>
    <p:sldId id="282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Id04YRYj9ErEKTWAaNaYNg==" hashData="rp/nkMOW8OUJqmfNAG5jSAOzpt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00CC9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9" autoAdjust="0"/>
    <p:restoredTop sz="92405" autoAdjust="0"/>
  </p:normalViewPr>
  <p:slideViewPr>
    <p:cSldViewPr>
      <p:cViewPr>
        <p:scale>
          <a:sx n="60" d="100"/>
          <a:sy n="60" d="100"/>
        </p:scale>
        <p:origin x="-708" y="-288"/>
      </p:cViewPr>
      <p:guideLst>
        <p:guide orient="horz" pos="2160"/>
        <p:guide pos="26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4EC878C-691F-40FC-8CF4-E45EF2BA6D7E}" type="datetimeFigureOut">
              <a:rPr lang="en-US"/>
              <a:pPr>
                <a:defRPr/>
              </a:pPr>
              <a:t>11/4/2012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D25FBFC-702E-4473-9918-5B52867F204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86020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BD8344-C787-4582-B31A-C6A63BB1DBE2}" type="slidenum">
              <a:rPr lang="es-AR" sz="1200"/>
              <a:pPr algn="r"/>
              <a:t>24</a:t>
            </a:fld>
            <a:endParaRPr lang="es-A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smtClean="0"/>
          </a:p>
        </p:txBody>
      </p:sp>
      <p:sp>
        <p:nvSpPr>
          <p:cNvPr id="88068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DB9437-1C6B-4517-B5ED-06861928BAFA}" type="slidenum">
              <a:rPr lang="es-AR" sz="1200"/>
              <a:pPr algn="r"/>
              <a:t>25</a:t>
            </a:fld>
            <a:endParaRPr lang="es-A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95A93-D4BF-4851-A120-D3DD37BE2D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AAABA-F8BD-4E50-91A7-71EFAA37AE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CAD90-95F9-4464-A003-475152D85BC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6EEF8-C6C7-4D6F-A0C6-850A5C75F96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48602-1991-4CC5-A891-040B422670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74443-61F6-4B4A-83DC-C50B47D7C3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15D15-9C80-4DA0-BFEE-551E977ABF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7A4E3-8F80-4B18-842F-4D9C266806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E04F-3DC8-46A2-83DC-8C1C2B97D2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C73FD-8A8A-4F86-8EAC-1227F38E43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27382-5073-4EF7-9563-83EBAC99E1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1E2EE-3A9E-42BB-9830-0CFB0E7092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FD794-9295-460B-9EC4-D1DB12E68D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C037D70-A8BF-48E4-9430-7830DD2537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6" descr="preeruptivo 10x copy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797" t="9958" r="8160"/>
          <a:stretch>
            <a:fillRect/>
          </a:stretch>
        </p:blipFill>
        <p:spPr bwMode="auto">
          <a:xfrm>
            <a:off x="1588" y="1588"/>
            <a:ext cx="9142412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0"/>
            <a:ext cx="9144000" cy="6884988"/>
          </a:xfrm>
          <a:prstGeom prst="rect">
            <a:avLst/>
          </a:prstGeom>
          <a:solidFill>
            <a:srgbClr val="00CC99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_tradnl">
              <a:solidFill>
                <a:srgbClr val="006699"/>
              </a:solidFill>
              <a:latin typeface="Honey I Stole Your Jumper" pitchFamily="2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6513" y="342900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5000">
                <a:solidFill>
                  <a:srgbClr val="00CC99"/>
                </a:solidFill>
                <a:latin typeface="Trebuchet MS" pitchFamily="34" charset="0"/>
              </a:rPr>
              <a:t>Biología Bucal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0" y="551656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3000">
                <a:solidFill>
                  <a:srgbClr val="00CC99"/>
                </a:solidFill>
                <a:latin typeface="Trebuchet MS" pitchFamily="34" charset="0"/>
              </a:rPr>
              <a:t>TP Nº 4: Erupción y Periodonto de </a:t>
            </a:r>
            <a:br>
              <a:rPr lang="es-ES_tradnl" sz="3000">
                <a:solidFill>
                  <a:srgbClr val="00CC99"/>
                </a:solidFill>
                <a:latin typeface="Trebuchet MS" pitchFamily="34" charset="0"/>
              </a:rPr>
            </a:br>
            <a:r>
              <a:rPr lang="es-ES_tradnl" sz="3000">
                <a:solidFill>
                  <a:srgbClr val="00CC99"/>
                </a:solidFill>
                <a:latin typeface="Trebuchet MS" pitchFamily="34" charset="0"/>
              </a:rPr>
              <a:t>Protección e Inserción </a:t>
            </a: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468313" y="1196975"/>
            <a:ext cx="8207375" cy="0"/>
          </a:xfrm>
          <a:prstGeom prst="line">
            <a:avLst/>
          </a:prstGeom>
          <a:noFill/>
          <a:ln w="25400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6513" y="126841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2000">
                <a:solidFill>
                  <a:srgbClr val="00CC99"/>
                </a:solidFill>
                <a:latin typeface="Trebuchet MS" pitchFamily="34" charset="0"/>
              </a:rPr>
              <a:t>Cátedra de Histología y Embriología. Facultad de Odontología.</a:t>
            </a:r>
            <a:br>
              <a:rPr lang="es-ES_tradnl" sz="2000">
                <a:solidFill>
                  <a:srgbClr val="00CC99"/>
                </a:solidFill>
                <a:latin typeface="Trebuchet MS" pitchFamily="34" charset="0"/>
              </a:rPr>
            </a:br>
            <a:r>
              <a:rPr lang="es-ES_tradnl" sz="2000">
                <a:solidFill>
                  <a:srgbClr val="00CC99"/>
                </a:solidFill>
                <a:latin typeface="Trebuchet MS" pitchFamily="34" charset="0"/>
              </a:rPr>
              <a:t>Universidad de Buenos Aires.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1" descr="preeruptivo apical 10x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20713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1474788" y="1555750"/>
            <a:ext cx="863600" cy="649288"/>
          </a:xfrm>
          <a:prstGeom prst="ellipse">
            <a:avLst/>
          </a:prstGeom>
          <a:noFill/>
          <a:ln w="38100">
            <a:solidFill>
              <a:srgbClr val="00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39941" name="Picture 5" descr="preeruptivo apice abierto 40x copy"/>
          <p:cNvPicPr>
            <a:picLocks noChangeAspect="1" noChangeArrowheads="1"/>
          </p:cNvPicPr>
          <p:nvPr/>
        </p:nvPicPr>
        <p:blipFill>
          <a:blip r:embed="rId4" cstate="print"/>
          <a:srcRect l="2832" t="323" r="105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</a:t>
            </a:r>
            <a:r>
              <a:rPr lang="es-ES" dirty="0" err="1"/>
              <a:t>preeruptivo</a:t>
            </a:r>
            <a:r>
              <a:rPr lang="es-ES" dirty="0"/>
              <a:t> - Vaina de </a:t>
            </a:r>
            <a:r>
              <a:rPr lang="es-ES" dirty="0" err="1"/>
              <a:t>Hertwig</a:t>
            </a:r>
            <a:r>
              <a:rPr lang="es-ES" dirty="0"/>
              <a:t> - </a:t>
            </a:r>
            <a:r>
              <a:rPr lang="es-ES" dirty="0" smtClean="0"/>
              <a:t>400x</a:t>
            </a:r>
            <a:endParaRPr lang="es-ES" dirty="0"/>
          </a:p>
        </p:txBody>
      </p:sp>
      <p:graphicFrame>
        <p:nvGraphicFramePr>
          <p:cNvPr id="9235" name="Object 19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9235" name="Fotografía de Photo Editor" r:id="rId5" imgW="2505425" imgH="3134162" progId="">
              <p:embed/>
            </p:oleObj>
          </a:graphicData>
        </a:graphic>
      </p:graphicFrame>
      <p:grpSp>
        <p:nvGrpSpPr>
          <p:cNvPr id="9240" name="Group 24"/>
          <p:cNvGrpSpPr>
            <a:grpSpLocks/>
          </p:cNvGrpSpPr>
          <p:nvPr/>
        </p:nvGrpSpPr>
        <p:grpSpPr bwMode="auto">
          <a:xfrm>
            <a:off x="2301875" y="750888"/>
            <a:ext cx="6392863" cy="5773737"/>
            <a:chOff x="1450" y="473"/>
            <a:chExt cx="4027" cy="3637"/>
          </a:xfrm>
        </p:grpSpPr>
        <p:sp>
          <p:nvSpPr>
            <p:cNvPr id="9224" name="Text Box 14"/>
            <p:cNvSpPr txBox="1">
              <a:spLocks noChangeArrowheads="1"/>
            </p:cNvSpPr>
            <p:nvPr/>
          </p:nvSpPr>
          <p:spPr bwMode="auto">
            <a:xfrm>
              <a:off x="1450" y="473"/>
              <a:ext cx="65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Papila</a:t>
              </a:r>
              <a:br>
                <a:rPr lang="es-ES_tradnl" sz="1400"/>
              </a:br>
              <a:r>
                <a:rPr lang="es-ES_tradnl" sz="1400"/>
                <a:t>dentaria</a:t>
              </a:r>
              <a:endParaRPr lang="es-ES" sz="1400"/>
            </a:p>
          </p:txBody>
        </p:sp>
        <p:sp>
          <p:nvSpPr>
            <p:cNvPr id="9225" name="Text Box 15"/>
            <p:cNvSpPr txBox="1">
              <a:spLocks noChangeArrowheads="1"/>
            </p:cNvSpPr>
            <p:nvPr/>
          </p:nvSpPr>
          <p:spPr bwMode="auto">
            <a:xfrm>
              <a:off x="4558" y="3022"/>
              <a:ext cx="919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Saco dentario</a:t>
              </a:r>
              <a:endParaRPr lang="es-ES" sz="1400"/>
            </a:p>
          </p:txBody>
        </p:sp>
        <p:sp>
          <p:nvSpPr>
            <p:cNvPr id="9226" name="Text Box 16"/>
            <p:cNvSpPr txBox="1">
              <a:spLocks noChangeArrowheads="1"/>
            </p:cNvSpPr>
            <p:nvPr/>
          </p:nvSpPr>
          <p:spPr bwMode="auto">
            <a:xfrm>
              <a:off x="2971" y="1243"/>
              <a:ext cx="1104" cy="191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Vaina de Hertwig</a:t>
              </a:r>
              <a:endParaRPr lang="es-ES" sz="1400"/>
            </a:p>
          </p:txBody>
        </p:sp>
        <p:sp>
          <p:nvSpPr>
            <p:cNvPr id="9227" name="Line 17"/>
            <p:cNvSpPr>
              <a:spLocks noChangeShapeType="1"/>
            </p:cNvSpPr>
            <p:nvPr/>
          </p:nvSpPr>
          <p:spPr bwMode="auto">
            <a:xfrm>
              <a:off x="3527" y="1427"/>
              <a:ext cx="1817" cy="32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9228" name="Line 18"/>
            <p:cNvSpPr>
              <a:spLocks noChangeShapeType="1"/>
            </p:cNvSpPr>
            <p:nvPr/>
          </p:nvSpPr>
          <p:spPr bwMode="auto">
            <a:xfrm flipH="1">
              <a:off x="1450" y="1427"/>
              <a:ext cx="2077" cy="162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9229" name="Text Box 19"/>
            <p:cNvSpPr txBox="1">
              <a:spLocks noChangeArrowheads="1"/>
            </p:cNvSpPr>
            <p:nvPr/>
          </p:nvSpPr>
          <p:spPr bwMode="auto">
            <a:xfrm>
              <a:off x="3514" y="3195"/>
              <a:ext cx="772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9230" name="Line 20"/>
            <p:cNvSpPr>
              <a:spLocks noChangeShapeType="1"/>
            </p:cNvSpPr>
            <p:nvPr/>
          </p:nvSpPr>
          <p:spPr bwMode="auto">
            <a:xfrm flipH="1">
              <a:off x="3787" y="3521"/>
              <a:ext cx="91" cy="589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9231" name="Line 21"/>
            <p:cNvSpPr>
              <a:spLocks noChangeShapeType="1"/>
            </p:cNvSpPr>
            <p:nvPr/>
          </p:nvSpPr>
          <p:spPr bwMode="auto">
            <a:xfrm>
              <a:off x="3878" y="3521"/>
              <a:ext cx="428" cy="37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9238" name="Line 20"/>
            <p:cNvSpPr>
              <a:spLocks noChangeShapeType="1"/>
            </p:cNvSpPr>
            <p:nvPr/>
          </p:nvSpPr>
          <p:spPr bwMode="auto">
            <a:xfrm flipH="1" flipV="1">
              <a:off x="4241" y="2931"/>
              <a:ext cx="318" cy="18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preeruptivo vaina 40x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3" name="Group 33"/>
          <p:cNvGrpSpPr>
            <a:grpSpLocks/>
          </p:cNvGrpSpPr>
          <p:nvPr/>
        </p:nvGrpSpPr>
        <p:grpSpPr bwMode="auto">
          <a:xfrm>
            <a:off x="93663" y="608013"/>
            <a:ext cx="8991600" cy="6194425"/>
            <a:chOff x="59" y="383"/>
            <a:chExt cx="5664" cy="3902"/>
          </a:xfrm>
        </p:grpSpPr>
        <p:sp>
          <p:nvSpPr>
            <p:cNvPr id="10249" name="Text Box 13"/>
            <p:cNvSpPr txBox="1">
              <a:spLocks noChangeArrowheads="1"/>
            </p:cNvSpPr>
            <p:nvPr/>
          </p:nvSpPr>
          <p:spPr bwMode="auto">
            <a:xfrm>
              <a:off x="330" y="383"/>
              <a:ext cx="64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Papila</a:t>
              </a:r>
              <a:br>
                <a:rPr lang="es-ES_tradnl" sz="1400"/>
              </a:br>
              <a:r>
                <a:rPr lang="es-ES_tradnl" sz="1400"/>
                <a:t>dentaria</a:t>
              </a:r>
              <a:endParaRPr lang="es-ES" sz="1400"/>
            </a:p>
          </p:txBody>
        </p:sp>
        <p:graphicFrame>
          <p:nvGraphicFramePr>
            <p:cNvPr id="10265" name="Object 25"/>
            <p:cNvGraphicFramePr>
              <a:graphicFrameLocks noChangeAspect="1"/>
            </p:cNvGraphicFramePr>
            <p:nvPr/>
          </p:nvGraphicFramePr>
          <p:xfrm>
            <a:off x="5511" y="4020"/>
            <a:ext cx="212" cy="265"/>
          </p:xfrm>
          <a:graphic>
            <a:graphicData uri="http://schemas.openxmlformats.org/presentationml/2006/ole">
              <p:oleObj spid="_x0000_s10265" name="Fotografía de Photo Editor" r:id="rId4" imgW="2505425" imgH="3134162" progId="">
                <p:embed/>
              </p:oleObj>
            </a:graphicData>
          </a:graphic>
        </p:graphicFrame>
        <p:sp>
          <p:nvSpPr>
            <p:cNvPr id="10246" name="Text Box 10"/>
            <p:cNvSpPr txBox="1">
              <a:spLocks noChangeArrowheads="1"/>
            </p:cNvSpPr>
            <p:nvPr/>
          </p:nvSpPr>
          <p:spPr bwMode="auto">
            <a:xfrm>
              <a:off x="4059" y="3929"/>
              <a:ext cx="122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Células de recubrimiento óseo</a:t>
              </a:r>
              <a:endParaRPr lang="es-ES" sz="1400"/>
            </a:p>
          </p:txBody>
        </p:sp>
        <p:sp>
          <p:nvSpPr>
            <p:cNvPr id="10247" name="Line 11"/>
            <p:cNvSpPr>
              <a:spLocks noChangeShapeType="1"/>
            </p:cNvSpPr>
            <p:nvPr/>
          </p:nvSpPr>
          <p:spPr bwMode="auto">
            <a:xfrm flipH="1" flipV="1">
              <a:off x="4252" y="3809"/>
              <a:ext cx="359" cy="10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48" name="Line 12"/>
            <p:cNvSpPr>
              <a:spLocks noChangeShapeType="1"/>
            </p:cNvSpPr>
            <p:nvPr/>
          </p:nvSpPr>
          <p:spPr bwMode="auto">
            <a:xfrm flipV="1">
              <a:off x="4611" y="3143"/>
              <a:ext cx="360" cy="76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50" name="Text Box 14"/>
            <p:cNvSpPr txBox="1">
              <a:spLocks noChangeArrowheads="1"/>
            </p:cNvSpPr>
            <p:nvPr/>
          </p:nvSpPr>
          <p:spPr bwMode="auto">
            <a:xfrm>
              <a:off x="249" y="935"/>
              <a:ext cx="77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Vaina de Hertwig</a:t>
              </a:r>
              <a:endParaRPr lang="es-ES" sz="1400"/>
            </a:p>
          </p:txBody>
        </p:sp>
        <p:sp>
          <p:nvSpPr>
            <p:cNvPr id="10251" name="Line 15"/>
            <p:cNvSpPr>
              <a:spLocks noChangeShapeType="1"/>
            </p:cNvSpPr>
            <p:nvPr/>
          </p:nvSpPr>
          <p:spPr bwMode="auto">
            <a:xfrm>
              <a:off x="657" y="1253"/>
              <a:ext cx="273" cy="31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52" name="Text Box 16"/>
            <p:cNvSpPr txBox="1">
              <a:spLocks noChangeArrowheads="1"/>
            </p:cNvSpPr>
            <p:nvPr/>
          </p:nvSpPr>
          <p:spPr bwMode="auto">
            <a:xfrm>
              <a:off x="295" y="2750"/>
              <a:ext cx="861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Saco dentario</a:t>
              </a:r>
              <a:endParaRPr lang="es-ES" sz="1400"/>
            </a:p>
          </p:txBody>
        </p:sp>
        <p:sp>
          <p:nvSpPr>
            <p:cNvPr id="10253" name="Text Box 17"/>
            <p:cNvSpPr txBox="1">
              <a:spLocks noChangeArrowheads="1"/>
            </p:cNvSpPr>
            <p:nvPr/>
          </p:nvSpPr>
          <p:spPr bwMode="auto">
            <a:xfrm>
              <a:off x="2779" y="743"/>
              <a:ext cx="1099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10254" name="Line 18"/>
            <p:cNvSpPr>
              <a:spLocks noChangeShapeType="1"/>
            </p:cNvSpPr>
            <p:nvPr/>
          </p:nvSpPr>
          <p:spPr bwMode="auto">
            <a:xfrm flipH="1">
              <a:off x="3152" y="935"/>
              <a:ext cx="182" cy="499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55" name="Line 19"/>
            <p:cNvSpPr>
              <a:spLocks noChangeShapeType="1"/>
            </p:cNvSpPr>
            <p:nvPr/>
          </p:nvSpPr>
          <p:spPr bwMode="auto">
            <a:xfrm>
              <a:off x="3334" y="935"/>
              <a:ext cx="817" cy="31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56" name="Text Box 20"/>
            <p:cNvSpPr txBox="1">
              <a:spLocks noChangeArrowheads="1"/>
            </p:cNvSpPr>
            <p:nvPr/>
          </p:nvSpPr>
          <p:spPr bwMode="auto">
            <a:xfrm>
              <a:off x="4150" y="2286"/>
              <a:ext cx="817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Osteocitos</a:t>
              </a:r>
              <a:endParaRPr lang="es-ES" sz="1400"/>
            </a:p>
          </p:txBody>
        </p:sp>
        <p:sp>
          <p:nvSpPr>
            <p:cNvPr id="10257" name="Line 21"/>
            <p:cNvSpPr>
              <a:spLocks noChangeShapeType="1"/>
            </p:cNvSpPr>
            <p:nvPr/>
          </p:nvSpPr>
          <p:spPr bwMode="auto">
            <a:xfrm flipH="1">
              <a:off x="4201" y="2476"/>
              <a:ext cx="257" cy="46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58" name="Line 22"/>
            <p:cNvSpPr>
              <a:spLocks noChangeShapeType="1"/>
            </p:cNvSpPr>
            <p:nvPr/>
          </p:nvSpPr>
          <p:spPr bwMode="auto">
            <a:xfrm flipH="1">
              <a:off x="4151" y="2476"/>
              <a:ext cx="307" cy="97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59" name="Text Box 23"/>
            <p:cNvSpPr txBox="1">
              <a:spLocks noChangeArrowheads="1"/>
            </p:cNvSpPr>
            <p:nvPr/>
          </p:nvSpPr>
          <p:spPr bwMode="auto">
            <a:xfrm>
              <a:off x="4151" y="1797"/>
              <a:ext cx="816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Osteoblastos</a:t>
              </a:r>
              <a:endParaRPr lang="es-ES" sz="1400"/>
            </a:p>
          </p:txBody>
        </p:sp>
        <p:sp>
          <p:nvSpPr>
            <p:cNvPr id="10261" name="Text Box 53"/>
            <p:cNvSpPr txBox="1">
              <a:spLocks noChangeArrowheads="1"/>
            </p:cNvSpPr>
            <p:nvPr/>
          </p:nvSpPr>
          <p:spPr bwMode="auto">
            <a:xfrm>
              <a:off x="1999" y="4014"/>
              <a:ext cx="1017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Canastilla ósea</a:t>
              </a:r>
              <a:endParaRPr lang="es-ES" sz="1400"/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 flipV="1">
              <a:off x="4558" y="1434"/>
              <a:ext cx="0" cy="36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0269" name="Line 15"/>
            <p:cNvSpPr>
              <a:spLocks noChangeShapeType="1"/>
            </p:cNvSpPr>
            <p:nvPr/>
          </p:nvSpPr>
          <p:spPr bwMode="auto">
            <a:xfrm flipH="1" flipV="1">
              <a:off x="657" y="2432"/>
              <a:ext cx="46" cy="31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70" name="Line 15"/>
            <p:cNvSpPr>
              <a:spLocks noChangeShapeType="1"/>
            </p:cNvSpPr>
            <p:nvPr/>
          </p:nvSpPr>
          <p:spPr bwMode="auto">
            <a:xfrm flipV="1">
              <a:off x="703" y="1933"/>
              <a:ext cx="589" cy="81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271" name="Rectangle 31"/>
            <p:cNvSpPr>
              <a:spLocks noChangeArrowheads="1"/>
            </p:cNvSpPr>
            <p:nvPr/>
          </p:nvSpPr>
          <p:spPr bwMode="auto">
            <a:xfrm rot="-2550547">
              <a:off x="59" y="1352"/>
              <a:ext cx="2387" cy="376"/>
            </a:xfrm>
            <a:prstGeom prst="rect">
              <a:avLst/>
            </a:prstGeom>
            <a:noFill/>
            <a:ln w="41275">
              <a:solidFill>
                <a:srgbClr val="66FF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</a:t>
            </a:r>
            <a:r>
              <a:rPr lang="es-ES" dirty="0" err="1"/>
              <a:t>preeruptivo</a:t>
            </a:r>
            <a:r>
              <a:rPr lang="es-ES" dirty="0"/>
              <a:t> - Vaina de </a:t>
            </a:r>
            <a:r>
              <a:rPr lang="es-ES" dirty="0" err="1"/>
              <a:t>Hertwig</a:t>
            </a:r>
            <a:r>
              <a:rPr lang="es-ES" dirty="0"/>
              <a:t> - </a:t>
            </a:r>
            <a:r>
              <a:rPr lang="es-ES" dirty="0" smtClean="0"/>
              <a:t>400x</a:t>
            </a:r>
            <a:endParaRPr lang="es-E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50825" y="530073"/>
            <a:ext cx="82296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b="1" i="1" dirty="0">
                <a:solidFill>
                  <a:srgbClr val="00CC99"/>
                </a:solidFill>
              </a:rPr>
              <a:t>Preparado Nº 2: </a:t>
            </a:r>
          </a:p>
          <a:p>
            <a:endParaRPr lang="es-ES_tradnl" b="1" i="1" dirty="0">
              <a:solidFill>
                <a:srgbClr val="00CC99"/>
              </a:solidFill>
            </a:endParaRPr>
          </a:p>
          <a:p>
            <a:r>
              <a:rPr lang="es-ES_tradnl" sz="1600" b="1" dirty="0"/>
              <a:t>Mandíbula de rata con diente en </a:t>
            </a:r>
            <a:r>
              <a:rPr lang="es-ES_tradnl" sz="1600" b="1" dirty="0" err="1"/>
              <a:t>estadío</a:t>
            </a:r>
            <a:r>
              <a:rPr lang="es-ES_tradnl" sz="1600" b="1" dirty="0"/>
              <a:t> eruptivo.</a:t>
            </a:r>
          </a:p>
          <a:p>
            <a:r>
              <a:rPr lang="es-ES_tradnl" sz="1600" b="1" i="1" dirty="0"/>
              <a:t>Corte histológico </a:t>
            </a:r>
            <a:r>
              <a:rPr lang="es-ES_tradnl" sz="1600" b="1" i="1" dirty="0" smtClean="0"/>
              <a:t>buco-lingual preparado </a:t>
            </a:r>
            <a:r>
              <a:rPr lang="es-ES_tradnl" sz="1600" b="1" i="1" dirty="0"/>
              <a:t>por descalcificación y coloreado con hematoxilina y eosina.</a:t>
            </a:r>
          </a:p>
          <a:p>
            <a:endParaRPr lang="es-ES_tradnl" sz="1600" b="1" i="1" dirty="0"/>
          </a:p>
          <a:p>
            <a:endParaRPr lang="es-ES_tradnl" sz="1600" b="1" i="1" dirty="0"/>
          </a:p>
          <a:p>
            <a:r>
              <a:rPr lang="es-AR" sz="1400" dirty="0"/>
              <a:t>Observar la </a:t>
            </a:r>
            <a:r>
              <a:rPr lang="es-AR" sz="1400" b="1" dirty="0">
                <a:solidFill>
                  <a:srgbClr val="00CC99"/>
                </a:solidFill>
              </a:rPr>
              <a:t>corona</a:t>
            </a:r>
            <a:r>
              <a:rPr lang="es-AR" sz="1400" dirty="0"/>
              <a:t> dentaria totalmente formada en un diente que ya ha emergido a la cavidad bucal y continúa sus movimientos eruptivos. El tejido óseo interpuesto observable en el estadio </a:t>
            </a:r>
            <a:r>
              <a:rPr lang="es-AR" sz="1400" dirty="0" err="1"/>
              <a:t>preeruptivo</a:t>
            </a:r>
            <a:r>
              <a:rPr lang="es-AR" sz="1400" dirty="0"/>
              <a:t> fue reabsorbido para permitir el paso de la pieza. Se ponen en contacto el </a:t>
            </a:r>
            <a:r>
              <a:rPr lang="es-AR" sz="1400" b="1" dirty="0">
                <a:solidFill>
                  <a:srgbClr val="00CC99"/>
                </a:solidFill>
              </a:rPr>
              <a:t>epitelio dental reducido</a:t>
            </a:r>
            <a:r>
              <a:rPr lang="es-AR" sz="1400" dirty="0"/>
              <a:t> y el epitelio bucal para dar lugar a la unión </a:t>
            </a:r>
            <a:r>
              <a:rPr lang="es-AR" sz="1400" dirty="0" err="1"/>
              <a:t>dentogingival</a:t>
            </a:r>
            <a:r>
              <a:rPr lang="es-AR" sz="1400" dirty="0"/>
              <a:t>.</a:t>
            </a:r>
          </a:p>
          <a:p>
            <a:endParaRPr lang="es-AR" sz="1400" dirty="0"/>
          </a:p>
          <a:p>
            <a:r>
              <a:rPr lang="es-AR" sz="1400" dirty="0"/>
              <a:t>La raíz se encuentra casi totalmente formada, conjuntamente con el </a:t>
            </a:r>
            <a:r>
              <a:rPr lang="es-AR" sz="1400" b="1" dirty="0">
                <a:solidFill>
                  <a:srgbClr val="00CC99"/>
                </a:solidFill>
              </a:rPr>
              <a:t>periodonto de inserción</a:t>
            </a:r>
            <a:r>
              <a:rPr lang="es-AR" sz="1400" dirty="0"/>
              <a:t> (cemento, ligamento y hueso alveolar).</a:t>
            </a:r>
          </a:p>
          <a:p>
            <a:pPr algn="ctr"/>
            <a:endParaRPr lang="es-AR" sz="1400" dirty="0"/>
          </a:p>
          <a:p>
            <a:pPr>
              <a:spcBef>
                <a:spcPct val="20000"/>
              </a:spcBef>
            </a:pPr>
            <a:endParaRPr lang="es-ES_tradnl" sz="1400" b="1" i="1" dirty="0"/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323850" y="908050"/>
            <a:ext cx="8569325" cy="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0420" name="Fotografía de Photo Editor" r:id="rId3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2" name="Picture 2" descr="Eruptivo 2,5x copy 2"/>
          <p:cNvPicPr>
            <a:picLocks noChangeAspect="1" noChangeArrowheads="1"/>
          </p:cNvPicPr>
          <p:nvPr/>
        </p:nvPicPr>
        <p:blipFill>
          <a:blip r:embed="rId3" cstate="print"/>
          <a:srcRect l="1874" r="5807" b="76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313" name="Object 25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12313" name="Fotografía de Photo Editor" r:id="rId4" imgW="2505425" imgH="3134162" progId="">
              <p:embed/>
            </p:oleObj>
          </a:graphicData>
        </a:graphic>
      </p:graphicFrame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</a:t>
            </a:r>
            <a:r>
              <a:rPr lang="es-ES" dirty="0" smtClean="0"/>
              <a:t>25x</a:t>
            </a:r>
            <a:endParaRPr lang="es-E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95288" y="3563938"/>
            <a:ext cx="2952750" cy="1449387"/>
            <a:chOff x="204" y="1253"/>
            <a:chExt cx="1860" cy="913"/>
          </a:xfrm>
        </p:grpSpPr>
        <p:sp>
          <p:nvSpPr>
            <p:cNvPr id="12308" name="Text Box 12"/>
            <p:cNvSpPr txBox="1">
              <a:spLocks noChangeArrowheads="1"/>
            </p:cNvSpPr>
            <p:nvPr/>
          </p:nvSpPr>
          <p:spPr bwMode="auto">
            <a:xfrm>
              <a:off x="204" y="1253"/>
              <a:ext cx="1860" cy="460"/>
            </a:xfrm>
            <a:prstGeom prst="rect">
              <a:avLst/>
            </a:prstGeom>
            <a:solidFill>
              <a:srgbClr val="66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>
                  <a:sym typeface="Webdings" pitchFamily="18" charset="2"/>
                </a:rPr>
                <a:t> </a:t>
              </a:r>
              <a:r>
                <a:rPr lang="es-ES_tradnl" sz="1400"/>
                <a:t>Diente de crecimiento contínuo de la rata. No es el que deben observar.</a:t>
              </a:r>
              <a:endParaRPr lang="es-ES" sz="1400"/>
            </a:p>
          </p:txBody>
        </p:sp>
        <p:sp>
          <p:nvSpPr>
            <p:cNvPr id="12309" name="Line 13"/>
            <p:cNvSpPr>
              <a:spLocks noChangeShapeType="1"/>
            </p:cNvSpPr>
            <p:nvPr/>
          </p:nvSpPr>
          <p:spPr bwMode="auto">
            <a:xfrm>
              <a:off x="1111" y="1713"/>
              <a:ext cx="272" cy="453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2555875" y="404813"/>
            <a:ext cx="1655763" cy="5329237"/>
            <a:chOff x="1610" y="482"/>
            <a:chExt cx="1043" cy="3039"/>
          </a:xfrm>
        </p:grpSpPr>
        <p:grpSp>
          <p:nvGrpSpPr>
            <p:cNvPr id="12298" name="Group 50"/>
            <p:cNvGrpSpPr>
              <a:grpSpLocks/>
            </p:cNvGrpSpPr>
            <p:nvPr/>
          </p:nvGrpSpPr>
          <p:grpSpPr bwMode="auto">
            <a:xfrm>
              <a:off x="2562" y="482"/>
              <a:ext cx="91" cy="1270"/>
              <a:chOff x="3560" y="482"/>
              <a:chExt cx="91" cy="1270"/>
            </a:xfrm>
          </p:grpSpPr>
          <p:sp>
            <p:nvSpPr>
              <p:cNvPr id="12305" name="Line 47"/>
              <p:cNvSpPr>
                <a:spLocks noChangeShapeType="1"/>
              </p:cNvSpPr>
              <p:nvPr/>
            </p:nvSpPr>
            <p:spPr bwMode="auto">
              <a:xfrm flipV="1">
                <a:off x="3560" y="482"/>
                <a:ext cx="0" cy="127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2306" name="Line 48"/>
              <p:cNvSpPr>
                <a:spLocks noChangeShapeType="1"/>
              </p:cNvSpPr>
              <p:nvPr/>
            </p:nvSpPr>
            <p:spPr bwMode="auto">
              <a:xfrm>
                <a:off x="3560" y="4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2307" name="Line 49"/>
              <p:cNvSpPr>
                <a:spLocks noChangeShapeType="1"/>
              </p:cNvSpPr>
              <p:nvPr/>
            </p:nvSpPr>
            <p:spPr bwMode="auto">
              <a:xfrm>
                <a:off x="3560" y="175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12299" name="Group 51"/>
            <p:cNvGrpSpPr>
              <a:grpSpLocks/>
            </p:cNvGrpSpPr>
            <p:nvPr/>
          </p:nvGrpSpPr>
          <p:grpSpPr bwMode="auto">
            <a:xfrm>
              <a:off x="2562" y="1797"/>
              <a:ext cx="91" cy="1724"/>
              <a:chOff x="3560" y="482"/>
              <a:chExt cx="91" cy="1270"/>
            </a:xfrm>
          </p:grpSpPr>
          <p:sp>
            <p:nvSpPr>
              <p:cNvPr id="12302" name="Line 52"/>
              <p:cNvSpPr>
                <a:spLocks noChangeShapeType="1"/>
              </p:cNvSpPr>
              <p:nvPr/>
            </p:nvSpPr>
            <p:spPr bwMode="auto">
              <a:xfrm flipV="1">
                <a:off x="3560" y="482"/>
                <a:ext cx="0" cy="127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2303" name="Line 53"/>
              <p:cNvSpPr>
                <a:spLocks noChangeShapeType="1"/>
              </p:cNvSpPr>
              <p:nvPr/>
            </p:nvSpPr>
            <p:spPr bwMode="auto">
              <a:xfrm>
                <a:off x="3560" y="4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2304" name="Line 54"/>
              <p:cNvSpPr>
                <a:spLocks noChangeShapeType="1"/>
              </p:cNvSpPr>
              <p:nvPr/>
            </p:nvSpPr>
            <p:spPr bwMode="auto">
              <a:xfrm>
                <a:off x="3560" y="175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2300" name="Text Box 55"/>
            <p:cNvSpPr txBox="1">
              <a:spLocks noChangeArrowheads="1"/>
            </p:cNvSpPr>
            <p:nvPr/>
          </p:nvSpPr>
          <p:spPr bwMode="auto">
            <a:xfrm>
              <a:off x="1610" y="1026"/>
              <a:ext cx="620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/>
                <a:t>Corona</a:t>
              </a:r>
              <a:endParaRPr lang="es-ES" b="1"/>
            </a:p>
          </p:txBody>
        </p:sp>
        <p:sp>
          <p:nvSpPr>
            <p:cNvPr id="12301" name="Text Box 56"/>
            <p:cNvSpPr txBox="1">
              <a:spLocks noChangeArrowheads="1"/>
            </p:cNvSpPr>
            <p:nvPr/>
          </p:nvSpPr>
          <p:spPr bwMode="auto">
            <a:xfrm>
              <a:off x="1610" y="2519"/>
              <a:ext cx="412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AR" b="1"/>
                <a:t>Raíz</a:t>
              </a:r>
              <a:endParaRPr lang="es-ES" b="1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268538" y="827088"/>
            <a:ext cx="3887787" cy="730250"/>
            <a:chOff x="1429" y="521"/>
            <a:chExt cx="2449" cy="460"/>
          </a:xfrm>
        </p:grpSpPr>
        <p:sp>
          <p:nvSpPr>
            <p:cNvPr id="12296" name="Text Box 25"/>
            <p:cNvSpPr txBox="1">
              <a:spLocks noChangeArrowheads="1"/>
            </p:cNvSpPr>
            <p:nvPr/>
          </p:nvSpPr>
          <p:spPr bwMode="auto">
            <a:xfrm>
              <a:off x="1429" y="521"/>
              <a:ext cx="1860" cy="460"/>
            </a:xfrm>
            <a:prstGeom prst="rect">
              <a:avLst/>
            </a:prstGeom>
            <a:solidFill>
              <a:srgbClr val="66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>
                  <a:sym typeface="Webdings" pitchFamily="18" charset="2"/>
                </a:rPr>
                <a:t> </a:t>
              </a:r>
              <a:r>
                <a:rPr lang="es-ES_tradnl" sz="1400"/>
                <a:t>Nótese que el esmalte, ya totalmente mineralizado en esta etapa, se ha perdido por la técnica. </a:t>
              </a:r>
              <a:endParaRPr lang="es-ES" sz="1400"/>
            </a:p>
          </p:txBody>
        </p:sp>
        <p:sp>
          <p:nvSpPr>
            <p:cNvPr id="12297" name="Line 26"/>
            <p:cNvSpPr>
              <a:spLocks noChangeShapeType="1"/>
            </p:cNvSpPr>
            <p:nvPr/>
          </p:nvSpPr>
          <p:spPr bwMode="auto">
            <a:xfrm>
              <a:off x="3288" y="754"/>
              <a:ext cx="590" cy="0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Eruptivo 2,5x copy 2"/>
          <p:cNvPicPr>
            <a:picLocks noChangeAspect="1" noChangeArrowheads="1"/>
          </p:cNvPicPr>
          <p:nvPr/>
        </p:nvPicPr>
        <p:blipFill>
          <a:blip r:embed="rId3" cstate="print"/>
          <a:srcRect l="1874" r="5807" b="76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49" name="Group 37"/>
          <p:cNvGrpSpPr>
            <a:grpSpLocks/>
          </p:cNvGrpSpPr>
          <p:nvPr/>
        </p:nvGrpSpPr>
        <p:grpSpPr bwMode="auto">
          <a:xfrm>
            <a:off x="1042988" y="966788"/>
            <a:ext cx="8034337" cy="5788025"/>
            <a:chOff x="657" y="609"/>
            <a:chExt cx="5061" cy="3646"/>
          </a:xfrm>
        </p:grpSpPr>
        <p:sp>
          <p:nvSpPr>
            <p:cNvPr id="13318" name="Text Box 23"/>
            <p:cNvSpPr txBox="1">
              <a:spLocks noChangeArrowheads="1"/>
            </p:cNvSpPr>
            <p:nvPr/>
          </p:nvSpPr>
          <p:spPr bwMode="auto">
            <a:xfrm>
              <a:off x="4967" y="609"/>
              <a:ext cx="71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Epitelio bucal</a:t>
              </a:r>
              <a:endParaRPr lang="es-ES" sz="1400"/>
            </a:p>
          </p:txBody>
        </p:sp>
        <p:sp>
          <p:nvSpPr>
            <p:cNvPr id="13319" name="Line 24"/>
            <p:cNvSpPr>
              <a:spLocks noChangeShapeType="1"/>
            </p:cNvSpPr>
            <p:nvPr/>
          </p:nvSpPr>
          <p:spPr bwMode="auto">
            <a:xfrm>
              <a:off x="5329" y="935"/>
              <a:ext cx="0" cy="86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20" name="Text Box 25"/>
            <p:cNvSpPr txBox="1">
              <a:spLocks noChangeArrowheads="1"/>
            </p:cNvSpPr>
            <p:nvPr/>
          </p:nvSpPr>
          <p:spPr bwMode="auto">
            <a:xfrm>
              <a:off x="4740" y="3475"/>
              <a:ext cx="978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Corion </a:t>
              </a:r>
              <a:br>
                <a:rPr lang="es-ES_tradnl" sz="1400"/>
              </a:br>
              <a:r>
                <a:rPr lang="es-ES_tradnl" sz="1400"/>
                <a:t>(tejido conectivo)</a:t>
              </a:r>
              <a:endParaRPr lang="es-ES" sz="1400"/>
            </a:p>
          </p:txBody>
        </p:sp>
        <p:sp>
          <p:nvSpPr>
            <p:cNvPr id="13321" name="Line 26"/>
            <p:cNvSpPr>
              <a:spLocks noChangeShapeType="1"/>
            </p:cNvSpPr>
            <p:nvPr/>
          </p:nvSpPr>
          <p:spPr bwMode="auto">
            <a:xfrm flipV="1">
              <a:off x="5329" y="2296"/>
              <a:ext cx="0" cy="118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22" name="Line 27"/>
            <p:cNvSpPr>
              <a:spLocks noChangeShapeType="1"/>
            </p:cNvSpPr>
            <p:nvPr/>
          </p:nvSpPr>
          <p:spPr bwMode="auto">
            <a:xfrm>
              <a:off x="1497" y="3429"/>
              <a:ext cx="698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23" name="Text Box 28"/>
            <p:cNvSpPr txBox="1">
              <a:spLocks noChangeArrowheads="1"/>
            </p:cNvSpPr>
            <p:nvPr/>
          </p:nvSpPr>
          <p:spPr bwMode="auto">
            <a:xfrm>
              <a:off x="657" y="3339"/>
              <a:ext cx="84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13324" name="Text Box 29"/>
            <p:cNvSpPr txBox="1">
              <a:spLocks noChangeArrowheads="1"/>
            </p:cNvSpPr>
            <p:nvPr/>
          </p:nvSpPr>
          <p:spPr bwMode="auto">
            <a:xfrm>
              <a:off x="1347" y="3884"/>
              <a:ext cx="898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Nervio dentario inferior</a:t>
              </a:r>
              <a:endParaRPr lang="es-ES" sz="1400"/>
            </a:p>
          </p:txBody>
        </p:sp>
        <p:sp>
          <p:nvSpPr>
            <p:cNvPr id="13325" name="Line 30"/>
            <p:cNvSpPr>
              <a:spLocks noChangeShapeType="1"/>
            </p:cNvSpPr>
            <p:nvPr/>
          </p:nvSpPr>
          <p:spPr bwMode="auto">
            <a:xfrm flipV="1">
              <a:off x="1791" y="3173"/>
              <a:ext cx="782" cy="71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26" name="Text Box 31"/>
            <p:cNvSpPr txBox="1">
              <a:spLocks noChangeArrowheads="1"/>
            </p:cNvSpPr>
            <p:nvPr/>
          </p:nvSpPr>
          <p:spPr bwMode="auto">
            <a:xfrm>
              <a:off x="2290" y="1152"/>
              <a:ext cx="103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err="1"/>
                <a:t>Predentina</a:t>
              </a:r>
              <a:endParaRPr lang="es-ES" sz="1400" dirty="0"/>
            </a:p>
          </p:txBody>
        </p:sp>
        <p:sp>
          <p:nvSpPr>
            <p:cNvPr id="13327" name="Text Box 32"/>
            <p:cNvSpPr txBox="1">
              <a:spLocks noChangeArrowheads="1"/>
            </p:cNvSpPr>
            <p:nvPr/>
          </p:nvSpPr>
          <p:spPr bwMode="auto">
            <a:xfrm>
              <a:off x="2290" y="834"/>
              <a:ext cx="103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13328" name="Line 33"/>
            <p:cNvSpPr>
              <a:spLocks noChangeShapeType="1"/>
            </p:cNvSpPr>
            <p:nvPr/>
          </p:nvSpPr>
          <p:spPr bwMode="auto">
            <a:xfrm>
              <a:off x="3325" y="935"/>
              <a:ext cx="102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29" name="Line 34"/>
            <p:cNvSpPr>
              <a:spLocks noChangeShapeType="1"/>
            </p:cNvSpPr>
            <p:nvPr/>
          </p:nvSpPr>
          <p:spPr bwMode="auto">
            <a:xfrm>
              <a:off x="3325" y="1237"/>
              <a:ext cx="915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30" name="Text Box 35"/>
            <p:cNvSpPr txBox="1">
              <a:spLocks noChangeArrowheads="1"/>
            </p:cNvSpPr>
            <p:nvPr/>
          </p:nvSpPr>
          <p:spPr bwMode="auto">
            <a:xfrm>
              <a:off x="2290" y="1469"/>
              <a:ext cx="103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13331" name="Line 36"/>
            <p:cNvSpPr>
              <a:spLocks noChangeShapeType="1"/>
            </p:cNvSpPr>
            <p:nvPr/>
          </p:nvSpPr>
          <p:spPr bwMode="auto">
            <a:xfrm>
              <a:off x="3325" y="1560"/>
              <a:ext cx="75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32" name="Line 37"/>
            <p:cNvSpPr>
              <a:spLocks noChangeShapeType="1"/>
            </p:cNvSpPr>
            <p:nvPr/>
          </p:nvSpPr>
          <p:spPr bwMode="auto">
            <a:xfrm flipV="1">
              <a:off x="3325" y="1884"/>
              <a:ext cx="915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33" name="Text Box 38"/>
            <p:cNvSpPr txBox="1">
              <a:spLocks noChangeArrowheads="1"/>
            </p:cNvSpPr>
            <p:nvPr/>
          </p:nvSpPr>
          <p:spPr bwMode="auto">
            <a:xfrm>
              <a:off x="2290" y="1787"/>
              <a:ext cx="103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 dentaria</a:t>
              </a:r>
              <a:endParaRPr lang="es-ES" sz="1400"/>
            </a:p>
          </p:txBody>
        </p:sp>
        <p:sp>
          <p:nvSpPr>
            <p:cNvPr id="13334" name="Text Box 39"/>
            <p:cNvSpPr txBox="1">
              <a:spLocks noChangeArrowheads="1"/>
            </p:cNvSpPr>
            <p:nvPr/>
          </p:nvSpPr>
          <p:spPr bwMode="auto">
            <a:xfrm>
              <a:off x="4513" y="1471"/>
              <a:ext cx="577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Hueso alveolar</a:t>
              </a:r>
              <a:endParaRPr lang="es-ES" sz="1400"/>
            </a:p>
          </p:txBody>
        </p:sp>
        <p:sp>
          <p:nvSpPr>
            <p:cNvPr id="13335" name="Line 40"/>
            <p:cNvSpPr>
              <a:spLocks noChangeShapeType="1"/>
            </p:cNvSpPr>
            <p:nvPr/>
          </p:nvSpPr>
          <p:spPr bwMode="auto">
            <a:xfrm flipH="1">
              <a:off x="4670" y="1797"/>
              <a:ext cx="115" cy="51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36" name="Text Box 41"/>
            <p:cNvSpPr txBox="1">
              <a:spLocks noChangeArrowheads="1"/>
            </p:cNvSpPr>
            <p:nvPr/>
          </p:nvSpPr>
          <p:spPr bwMode="auto">
            <a:xfrm>
              <a:off x="3923" y="2959"/>
              <a:ext cx="93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Ligamento periodontal</a:t>
              </a:r>
              <a:endParaRPr lang="es-ES" sz="1400"/>
            </a:p>
          </p:txBody>
        </p:sp>
        <p:sp>
          <p:nvSpPr>
            <p:cNvPr id="13337" name="Line 42"/>
            <p:cNvSpPr>
              <a:spLocks noChangeShapeType="1"/>
            </p:cNvSpPr>
            <p:nvPr/>
          </p:nvSpPr>
          <p:spPr bwMode="auto">
            <a:xfrm flipV="1">
              <a:off x="4376" y="2367"/>
              <a:ext cx="1" cy="59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38" name="Line 43"/>
            <p:cNvSpPr>
              <a:spLocks noChangeShapeType="1"/>
            </p:cNvSpPr>
            <p:nvPr/>
          </p:nvSpPr>
          <p:spPr bwMode="auto">
            <a:xfrm flipV="1">
              <a:off x="3325" y="2206"/>
              <a:ext cx="350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39" name="Text Box 44"/>
            <p:cNvSpPr txBox="1">
              <a:spLocks noChangeArrowheads="1"/>
            </p:cNvSpPr>
            <p:nvPr/>
          </p:nvSpPr>
          <p:spPr bwMode="auto">
            <a:xfrm>
              <a:off x="2290" y="2104"/>
              <a:ext cx="103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acelular</a:t>
              </a:r>
              <a:endParaRPr lang="es-ES" sz="1400"/>
            </a:p>
          </p:txBody>
        </p:sp>
        <p:sp>
          <p:nvSpPr>
            <p:cNvPr id="13340" name="Text Box 45"/>
            <p:cNvSpPr txBox="1">
              <a:spLocks noChangeArrowheads="1"/>
            </p:cNvSpPr>
            <p:nvPr/>
          </p:nvSpPr>
          <p:spPr bwMode="auto">
            <a:xfrm>
              <a:off x="3163" y="3929"/>
              <a:ext cx="85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13341" name="Line 46"/>
            <p:cNvSpPr>
              <a:spLocks noChangeShapeType="1"/>
            </p:cNvSpPr>
            <p:nvPr/>
          </p:nvSpPr>
          <p:spPr bwMode="auto">
            <a:xfrm flipV="1">
              <a:off x="3606" y="2206"/>
              <a:ext cx="364" cy="172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342" name="Line 47"/>
            <p:cNvSpPr>
              <a:spLocks noChangeShapeType="1"/>
            </p:cNvSpPr>
            <p:nvPr/>
          </p:nvSpPr>
          <p:spPr bwMode="auto">
            <a:xfrm flipV="1">
              <a:off x="3606" y="3765"/>
              <a:ext cx="688" cy="16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</a:t>
            </a:r>
            <a:r>
              <a:rPr lang="es-ES" dirty="0" smtClean="0"/>
              <a:t>25x</a:t>
            </a:r>
            <a:endParaRPr lang="es-ES" dirty="0"/>
          </a:p>
        </p:txBody>
      </p:sp>
      <p:graphicFrame>
        <p:nvGraphicFramePr>
          <p:cNvPr id="13346" name="Object 34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13346" name="Fotografía de Photo Editor" r:id="rId4" imgW="2505425" imgH="313416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8" descr="Eruptivo 5x copy"/>
          <p:cNvPicPr>
            <a:picLocks noChangeAspect="1" noChangeArrowheads="1"/>
          </p:cNvPicPr>
          <p:nvPr/>
        </p:nvPicPr>
        <p:blipFill>
          <a:blip r:embed="rId3" cstate="print"/>
          <a:srcRect r="8310" b="52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Sector coronario </a:t>
            </a:r>
            <a:r>
              <a:rPr lang="es-ES" dirty="0" smtClean="0"/>
              <a:t>40x</a:t>
            </a:r>
            <a:endParaRPr lang="es-ES" dirty="0"/>
          </a:p>
        </p:txBody>
      </p:sp>
      <p:graphicFrame>
        <p:nvGraphicFramePr>
          <p:cNvPr id="14365" name="Object 29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14365" name="Fotografía de Photo Editor" r:id="rId4" imgW="2505425" imgH="3134162" progId="">
              <p:embed/>
            </p:oleObj>
          </a:graphicData>
        </a:graphic>
      </p:graphicFrame>
      <p:grpSp>
        <p:nvGrpSpPr>
          <p:cNvPr id="14371" name="Group 35"/>
          <p:cNvGrpSpPr>
            <a:grpSpLocks/>
          </p:cNvGrpSpPr>
          <p:nvPr/>
        </p:nvGrpSpPr>
        <p:grpSpPr bwMode="auto">
          <a:xfrm>
            <a:off x="827088" y="1341438"/>
            <a:ext cx="8310562" cy="5197475"/>
            <a:chOff x="521" y="845"/>
            <a:chExt cx="5235" cy="3274"/>
          </a:xfrm>
        </p:grpSpPr>
        <p:sp>
          <p:nvSpPr>
            <p:cNvPr id="14342" name="Text Box 11"/>
            <p:cNvSpPr txBox="1">
              <a:spLocks noChangeArrowheads="1"/>
            </p:cNvSpPr>
            <p:nvPr/>
          </p:nvSpPr>
          <p:spPr bwMode="auto">
            <a:xfrm>
              <a:off x="521" y="1570"/>
              <a:ext cx="92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14343" name="Text Box 12"/>
            <p:cNvSpPr txBox="1">
              <a:spLocks noChangeArrowheads="1"/>
            </p:cNvSpPr>
            <p:nvPr/>
          </p:nvSpPr>
          <p:spPr bwMode="auto">
            <a:xfrm>
              <a:off x="521" y="845"/>
              <a:ext cx="92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14344" name="Line 13"/>
            <p:cNvSpPr>
              <a:spLocks noChangeShapeType="1"/>
            </p:cNvSpPr>
            <p:nvPr/>
          </p:nvSpPr>
          <p:spPr bwMode="auto">
            <a:xfrm>
              <a:off x="1441" y="946"/>
              <a:ext cx="894" cy="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45" name="Line 14"/>
            <p:cNvSpPr>
              <a:spLocks noChangeShapeType="1"/>
            </p:cNvSpPr>
            <p:nvPr/>
          </p:nvSpPr>
          <p:spPr bwMode="auto">
            <a:xfrm>
              <a:off x="1441" y="1683"/>
              <a:ext cx="89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46" name="Text Box 15"/>
            <p:cNvSpPr txBox="1">
              <a:spLocks noChangeArrowheads="1"/>
            </p:cNvSpPr>
            <p:nvPr/>
          </p:nvSpPr>
          <p:spPr bwMode="auto">
            <a:xfrm>
              <a:off x="521" y="3203"/>
              <a:ext cx="90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14347" name="Line 16"/>
            <p:cNvSpPr>
              <a:spLocks noChangeShapeType="1"/>
            </p:cNvSpPr>
            <p:nvPr/>
          </p:nvSpPr>
          <p:spPr bwMode="auto">
            <a:xfrm>
              <a:off x="1441" y="2262"/>
              <a:ext cx="131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48" name="Line 17"/>
            <p:cNvSpPr>
              <a:spLocks noChangeShapeType="1"/>
            </p:cNvSpPr>
            <p:nvPr/>
          </p:nvSpPr>
          <p:spPr bwMode="auto">
            <a:xfrm flipV="1">
              <a:off x="1441" y="3315"/>
              <a:ext cx="999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49" name="Text Box 18"/>
            <p:cNvSpPr txBox="1">
              <a:spLocks noChangeArrowheads="1"/>
            </p:cNvSpPr>
            <p:nvPr/>
          </p:nvSpPr>
          <p:spPr bwMode="auto">
            <a:xfrm>
              <a:off x="521" y="2149"/>
              <a:ext cx="92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 dentaria</a:t>
              </a:r>
              <a:endParaRPr lang="es-ES" sz="1400"/>
            </a:p>
          </p:txBody>
        </p:sp>
        <p:sp>
          <p:nvSpPr>
            <p:cNvPr id="14350" name="Line 19"/>
            <p:cNvSpPr>
              <a:spLocks noChangeShapeType="1"/>
            </p:cNvSpPr>
            <p:nvPr/>
          </p:nvSpPr>
          <p:spPr bwMode="auto">
            <a:xfrm flipV="1">
              <a:off x="1441" y="3946"/>
              <a:ext cx="868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51" name="Text Box 20"/>
            <p:cNvSpPr txBox="1">
              <a:spLocks noChangeArrowheads="1"/>
            </p:cNvSpPr>
            <p:nvPr/>
          </p:nvSpPr>
          <p:spPr bwMode="auto">
            <a:xfrm>
              <a:off x="521" y="3793"/>
              <a:ext cx="92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acelular</a:t>
              </a:r>
              <a:endParaRPr lang="es-ES" sz="1400"/>
            </a:p>
          </p:txBody>
        </p:sp>
        <p:sp>
          <p:nvSpPr>
            <p:cNvPr id="14352" name="Text Box 23"/>
            <p:cNvSpPr txBox="1">
              <a:spLocks noChangeArrowheads="1"/>
            </p:cNvSpPr>
            <p:nvPr/>
          </p:nvSpPr>
          <p:spPr bwMode="auto">
            <a:xfrm>
              <a:off x="3651" y="1698"/>
              <a:ext cx="76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Epitelio bucal</a:t>
              </a:r>
              <a:endParaRPr lang="es-ES" sz="1400"/>
            </a:p>
          </p:txBody>
        </p:sp>
        <p:sp>
          <p:nvSpPr>
            <p:cNvPr id="14354" name="Text Box 25"/>
            <p:cNvSpPr txBox="1">
              <a:spLocks noChangeArrowheads="1"/>
            </p:cNvSpPr>
            <p:nvPr/>
          </p:nvSpPr>
          <p:spPr bwMode="auto">
            <a:xfrm>
              <a:off x="3424" y="2560"/>
              <a:ext cx="854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Ligamento periodontal</a:t>
              </a:r>
              <a:endParaRPr lang="es-ES" sz="1400"/>
            </a:p>
          </p:txBody>
        </p:sp>
        <p:sp>
          <p:nvSpPr>
            <p:cNvPr id="14356" name="Text Box 27"/>
            <p:cNvSpPr txBox="1">
              <a:spLocks noChangeArrowheads="1"/>
            </p:cNvSpPr>
            <p:nvPr/>
          </p:nvSpPr>
          <p:spPr bwMode="auto">
            <a:xfrm>
              <a:off x="4756" y="3475"/>
              <a:ext cx="70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Hueso alveolar</a:t>
              </a:r>
              <a:endParaRPr lang="es-ES" sz="1400"/>
            </a:p>
          </p:txBody>
        </p:sp>
        <p:sp>
          <p:nvSpPr>
            <p:cNvPr id="14357" name="Line 29"/>
            <p:cNvSpPr>
              <a:spLocks noChangeShapeType="1"/>
            </p:cNvSpPr>
            <p:nvPr/>
          </p:nvSpPr>
          <p:spPr bwMode="auto">
            <a:xfrm flipH="1" flipV="1">
              <a:off x="4361" y="3631"/>
              <a:ext cx="395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58" name="Text Box 30"/>
            <p:cNvSpPr txBox="1">
              <a:spLocks noChangeArrowheads="1"/>
            </p:cNvSpPr>
            <p:nvPr/>
          </p:nvSpPr>
          <p:spPr bwMode="auto">
            <a:xfrm>
              <a:off x="4627" y="1162"/>
              <a:ext cx="106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Corion </a:t>
              </a:r>
              <a:br>
                <a:rPr lang="es-ES_tradnl" sz="1400"/>
              </a:br>
              <a:r>
                <a:rPr lang="es-ES_tradnl" sz="1400"/>
                <a:t>(tejido conectivo)</a:t>
              </a:r>
              <a:endParaRPr lang="es-ES" sz="1400"/>
            </a:p>
          </p:txBody>
        </p:sp>
        <p:sp>
          <p:nvSpPr>
            <p:cNvPr id="14359" name="Line 31"/>
            <p:cNvSpPr>
              <a:spLocks noChangeShapeType="1"/>
            </p:cNvSpPr>
            <p:nvPr/>
          </p:nvSpPr>
          <p:spPr bwMode="auto">
            <a:xfrm flipH="1">
              <a:off x="5756" y="1579"/>
              <a:ext cx="0" cy="5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360" name="Text Box 32"/>
            <p:cNvSpPr txBox="1">
              <a:spLocks noChangeArrowheads="1"/>
            </p:cNvSpPr>
            <p:nvPr/>
          </p:nvSpPr>
          <p:spPr bwMode="auto">
            <a:xfrm>
              <a:off x="2744" y="3422"/>
              <a:ext cx="816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14366" name="Line 30"/>
            <p:cNvSpPr>
              <a:spLocks noChangeShapeType="1"/>
            </p:cNvSpPr>
            <p:nvPr/>
          </p:nvSpPr>
          <p:spPr bwMode="auto">
            <a:xfrm>
              <a:off x="4422" y="1888"/>
              <a:ext cx="545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>
              <a:off x="5239" y="1480"/>
              <a:ext cx="0" cy="86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4368" name="Line 32"/>
            <p:cNvSpPr>
              <a:spLocks noChangeShapeType="1"/>
            </p:cNvSpPr>
            <p:nvPr/>
          </p:nvSpPr>
          <p:spPr bwMode="auto">
            <a:xfrm>
              <a:off x="3833" y="2885"/>
              <a:ext cx="0" cy="54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4369" name="Line 33"/>
            <p:cNvSpPr>
              <a:spLocks noChangeShapeType="1"/>
            </p:cNvSpPr>
            <p:nvPr/>
          </p:nvSpPr>
          <p:spPr bwMode="auto">
            <a:xfrm>
              <a:off x="3152" y="3748"/>
              <a:ext cx="91" cy="2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4370" name="Line 34"/>
            <p:cNvSpPr>
              <a:spLocks noChangeShapeType="1"/>
            </p:cNvSpPr>
            <p:nvPr/>
          </p:nvSpPr>
          <p:spPr bwMode="auto">
            <a:xfrm>
              <a:off x="3152" y="3748"/>
              <a:ext cx="1905" cy="2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8" descr="Eruptivo apical 5x copy"/>
          <p:cNvPicPr>
            <a:picLocks noChangeAspect="1" noChangeArrowheads="1"/>
          </p:cNvPicPr>
          <p:nvPr/>
        </p:nvPicPr>
        <p:blipFill>
          <a:blip r:embed="rId3" cstate="print"/>
          <a:srcRect t="1834" b="12938"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Sector apical </a:t>
            </a:r>
            <a:r>
              <a:rPr lang="es-ES" dirty="0" smtClean="0"/>
              <a:t>40x</a:t>
            </a:r>
            <a:endParaRPr lang="es-ES" dirty="0"/>
          </a:p>
        </p:txBody>
      </p:sp>
      <p:graphicFrame>
        <p:nvGraphicFramePr>
          <p:cNvPr id="15392" name="Object 32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15392" name="Fotografía de Photo Editor" r:id="rId4" imgW="2505425" imgH="3134162" progId="">
              <p:embed/>
            </p:oleObj>
          </a:graphicData>
        </a:graphic>
      </p:graphicFrame>
      <p:grpSp>
        <p:nvGrpSpPr>
          <p:cNvPr id="15396" name="Group 36"/>
          <p:cNvGrpSpPr>
            <a:grpSpLocks/>
          </p:cNvGrpSpPr>
          <p:nvPr/>
        </p:nvGrpSpPr>
        <p:grpSpPr bwMode="auto">
          <a:xfrm>
            <a:off x="107950" y="531813"/>
            <a:ext cx="8785225" cy="5935662"/>
            <a:chOff x="68" y="335"/>
            <a:chExt cx="5534" cy="3739"/>
          </a:xfrm>
        </p:grpSpPr>
        <p:sp>
          <p:nvSpPr>
            <p:cNvPr id="15366" name="Text Box 15"/>
            <p:cNvSpPr txBox="1">
              <a:spLocks noChangeArrowheads="1"/>
            </p:cNvSpPr>
            <p:nvPr/>
          </p:nvSpPr>
          <p:spPr bwMode="auto">
            <a:xfrm>
              <a:off x="68" y="2523"/>
              <a:ext cx="63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15367" name="Text Box 16"/>
            <p:cNvSpPr txBox="1">
              <a:spLocks noChangeArrowheads="1"/>
            </p:cNvSpPr>
            <p:nvPr/>
          </p:nvSpPr>
          <p:spPr bwMode="auto">
            <a:xfrm>
              <a:off x="1020" y="2650"/>
              <a:ext cx="907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Nervio dentario inferior</a:t>
              </a:r>
              <a:endParaRPr lang="es-ES" sz="1400"/>
            </a:p>
          </p:txBody>
        </p:sp>
        <p:sp>
          <p:nvSpPr>
            <p:cNvPr id="15369" name="Text Box 21"/>
            <p:cNvSpPr txBox="1">
              <a:spLocks noChangeArrowheads="1"/>
            </p:cNvSpPr>
            <p:nvPr/>
          </p:nvSpPr>
          <p:spPr bwMode="auto">
            <a:xfrm>
              <a:off x="295" y="743"/>
              <a:ext cx="105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15370" name="Text Box 22"/>
            <p:cNvSpPr txBox="1">
              <a:spLocks noChangeArrowheads="1"/>
            </p:cNvSpPr>
            <p:nvPr/>
          </p:nvSpPr>
          <p:spPr bwMode="auto">
            <a:xfrm>
              <a:off x="295" y="335"/>
              <a:ext cx="105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15371" name="Line 24"/>
            <p:cNvSpPr>
              <a:spLocks noChangeShapeType="1"/>
            </p:cNvSpPr>
            <p:nvPr/>
          </p:nvSpPr>
          <p:spPr bwMode="auto">
            <a:xfrm>
              <a:off x="1348" y="845"/>
              <a:ext cx="996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72" name="Text Box 25"/>
            <p:cNvSpPr txBox="1">
              <a:spLocks noChangeArrowheads="1"/>
            </p:cNvSpPr>
            <p:nvPr/>
          </p:nvSpPr>
          <p:spPr bwMode="auto">
            <a:xfrm>
              <a:off x="295" y="1152"/>
              <a:ext cx="105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15373" name="Line 27"/>
            <p:cNvSpPr>
              <a:spLocks noChangeShapeType="1"/>
            </p:cNvSpPr>
            <p:nvPr/>
          </p:nvSpPr>
          <p:spPr bwMode="auto">
            <a:xfrm flipV="1">
              <a:off x="1348" y="1255"/>
              <a:ext cx="111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74" name="Text Box 28"/>
            <p:cNvSpPr txBox="1">
              <a:spLocks noChangeArrowheads="1"/>
            </p:cNvSpPr>
            <p:nvPr/>
          </p:nvSpPr>
          <p:spPr bwMode="auto">
            <a:xfrm>
              <a:off x="2426" y="337"/>
              <a:ext cx="62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 dentaria</a:t>
              </a:r>
              <a:endParaRPr lang="es-ES" sz="1400"/>
            </a:p>
          </p:txBody>
        </p:sp>
        <p:sp>
          <p:nvSpPr>
            <p:cNvPr id="15375" name="Line 29"/>
            <p:cNvSpPr>
              <a:spLocks noChangeShapeType="1"/>
            </p:cNvSpPr>
            <p:nvPr/>
          </p:nvSpPr>
          <p:spPr bwMode="auto">
            <a:xfrm flipV="1">
              <a:off x="1348" y="1723"/>
              <a:ext cx="936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76" name="Text Box 30"/>
            <p:cNvSpPr txBox="1">
              <a:spLocks noChangeArrowheads="1"/>
            </p:cNvSpPr>
            <p:nvPr/>
          </p:nvSpPr>
          <p:spPr bwMode="auto">
            <a:xfrm>
              <a:off x="295" y="1605"/>
              <a:ext cx="105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acelular</a:t>
              </a:r>
              <a:endParaRPr lang="es-ES" sz="1400"/>
            </a:p>
          </p:txBody>
        </p:sp>
        <p:sp>
          <p:nvSpPr>
            <p:cNvPr id="15377" name="Text Box 35"/>
            <p:cNvSpPr txBox="1">
              <a:spLocks noChangeArrowheads="1"/>
            </p:cNvSpPr>
            <p:nvPr/>
          </p:nvSpPr>
          <p:spPr bwMode="auto">
            <a:xfrm>
              <a:off x="4150" y="1243"/>
              <a:ext cx="953" cy="32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Ligamento periodontal</a:t>
              </a:r>
              <a:endParaRPr lang="es-ES" sz="1400"/>
            </a:p>
          </p:txBody>
        </p:sp>
        <p:sp>
          <p:nvSpPr>
            <p:cNvPr id="15379" name="Text Box 37"/>
            <p:cNvSpPr txBox="1">
              <a:spLocks noChangeArrowheads="1"/>
            </p:cNvSpPr>
            <p:nvPr/>
          </p:nvSpPr>
          <p:spPr bwMode="auto">
            <a:xfrm>
              <a:off x="3742" y="3566"/>
              <a:ext cx="63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Hueso alveolar</a:t>
              </a:r>
              <a:endParaRPr lang="es-ES" sz="1400"/>
            </a:p>
          </p:txBody>
        </p:sp>
        <p:sp>
          <p:nvSpPr>
            <p:cNvPr id="15380" name="Line 38"/>
            <p:cNvSpPr>
              <a:spLocks noChangeShapeType="1"/>
            </p:cNvSpPr>
            <p:nvPr/>
          </p:nvSpPr>
          <p:spPr bwMode="auto">
            <a:xfrm flipH="1" flipV="1">
              <a:off x="3310" y="3717"/>
              <a:ext cx="439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81" name="Text Box 41"/>
            <p:cNvSpPr txBox="1">
              <a:spLocks noChangeArrowheads="1"/>
            </p:cNvSpPr>
            <p:nvPr/>
          </p:nvSpPr>
          <p:spPr bwMode="auto">
            <a:xfrm>
              <a:off x="4832" y="3294"/>
              <a:ext cx="77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15382" name="Line 42"/>
            <p:cNvSpPr>
              <a:spLocks noChangeShapeType="1"/>
            </p:cNvSpPr>
            <p:nvPr/>
          </p:nvSpPr>
          <p:spPr bwMode="auto">
            <a:xfrm flipH="1" flipV="1">
              <a:off x="4979" y="2487"/>
              <a:ext cx="214" cy="80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83" name="Line 43"/>
            <p:cNvSpPr>
              <a:spLocks noChangeShapeType="1"/>
            </p:cNvSpPr>
            <p:nvPr/>
          </p:nvSpPr>
          <p:spPr bwMode="auto">
            <a:xfrm flipH="1" flipV="1">
              <a:off x="4687" y="3143"/>
              <a:ext cx="506" cy="15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84" name="Line 44"/>
            <p:cNvSpPr>
              <a:spLocks noChangeShapeType="1"/>
            </p:cNvSpPr>
            <p:nvPr/>
          </p:nvSpPr>
          <p:spPr bwMode="auto">
            <a:xfrm flipV="1">
              <a:off x="1348" y="436"/>
              <a:ext cx="73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85" name="Line 45"/>
            <p:cNvSpPr>
              <a:spLocks noChangeShapeType="1"/>
            </p:cNvSpPr>
            <p:nvPr/>
          </p:nvSpPr>
          <p:spPr bwMode="auto">
            <a:xfrm flipH="1">
              <a:off x="3457" y="2432"/>
              <a:ext cx="421" cy="58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386" name="Text Box 46"/>
            <p:cNvSpPr txBox="1">
              <a:spLocks noChangeArrowheads="1"/>
            </p:cNvSpPr>
            <p:nvPr/>
          </p:nvSpPr>
          <p:spPr bwMode="auto">
            <a:xfrm>
              <a:off x="3606" y="2115"/>
              <a:ext cx="673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celular</a:t>
              </a:r>
              <a:endParaRPr lang="es-ES" sz="1400"/>
            </a:p>
          </p:txBody>
        </p:sp>
        <p:sp>
          <p:nvSpPr>
            <p:cNvPr id="15387" name="Text Box 47"/>
            <p:cNvSpPr txBox="1">
              <a:spLocks noChangeArrowheads="1"/>
            </p:cNvSpPr>
            <p:nvPr/>
          </p:nvSpPr>
          <p:spPr bwMode="auto">
            <a:xfrm>
              <a:off x="1202" y="3748"/>
              <a:ext cx="77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Vaina de Hertwig</a:t>
              </a:r>
              <a:endParaRPr lang="es-ES" sz="1400"/>
            </a:p>
          </p:txBody>
        </p:sp>
        <p:sp>
          <p:nvSpPr>
            <p:cNvPr id="15393" name="Line 33"/>
            <p:cNvSpPr>
              <a:spLocks noChangeShapeType="1"/>
            </p:cNvSpPr>
            <p:nvPr/>
          </p:nvSpPr>
          <p:spPr bwMode="auto">
            <a:xfrm flipH="1">
              <a:off x="3470" y="1389"/>
              <a:ext cx="680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5394" name="Line 34"/>
            <p:cNvSpPr>
              <a:spLocks noChangeShapeType="1"/>
            </p:cNvSpPr>
            <p:nvPr/>
          </p:nvSpPr>
          <p:spPr bwMode="auto">
            <a:xfrm>
              <a:off x="1973" y="3929"/>
              <a:ext cx="36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5395" name="Line 35"/>
            <p:cNvSpPr>
              <a:spLocks noChangeShapeType="1"/>
            </p:cNvSpPr>
            <p:nvPr/>
          </p:nvSpPr>
          <p:spPr bwMode="auto">
            <a:xfrm>
              <a:off x="1474" y="2976"/>
              <a:ext cx="0" cy="36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Eruptivo apical 10x copy"/>
          <p:cNvPicPr>
            <a:picLocks noChangeAspect="1" noChangeArrowheads="1"/>
          </p:cNvPicPr>
          <p:nvPr/>
        </p:nvPicPr>
        <p:blipFill>
          <a:blip r:embed="rId3" cstate="print"/>
          <a:srcRect l="4066" r="1862" b="42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16" name="Group 32"/>
          <p:cNvGrpSpPr>
            <a:grpSpLocks/>
          </p:cNvGrpSpPr>
          <p:nvPr/>
        </p:nvGrpSpPr>
        <p:grpSpPr bwMode="auto">
          <a:xfrm>
            <a:off x="215900" y="620713"/>
            <a:ext cx="8677275" cy="6121400"/>
            <a:chOff x="136" y="391"/>
            <a:chExt cx="5466" cy="3856"/>
          </a:xfrm>
        </p:grpSpPr>
        <p:sp>
          <p:nvSpPr>
            <p:cNvPr id="16390" name="Text Box 34"/>
            <p:cNvSpPr txBox="1">
              <a:spLocks noChangeArrowheads="1"/>
            </p:cNvSpPr>
            <p:nvPr/>
          </p:nvSpPr>
          <p:spPr bwMode="auto">
            <a:xfrm>
              <a:off x="4331" y="881"/>
              <a:ext cx="68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celular</a:t>
              </a:r>
              <a:endParaRPr lang="es-ES" sz="1400"/>
            </a:p>
          </p:txBody>
        </p:sp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1202" y="4055"/>
              <a:ext cx="816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16392" name="Text Box 9"/>
            <p:cNvSpPr txBox="1">
              <a:spLocks noChangeArrowheads="1"/>
            </p:cNvSpPr>
            <p:nvPr/>
          </p:nvSpPr>
          <p:spPr bwMode="auto">
            <a:xfrm>
              <a:off x="136" y="2024"/>
              <a:ext cx="97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Nervio dentario inferior</a:t>
              </a:r>
              <a:endParaRPr lang="es-ES" sz="1400"/>
            </a:p>
          </p:txBody>
        </p: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703" y="663"/>
              <a:ext cx="1134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Ligamento periodontal</a:t>
              </a:r>
              <a:endParaRPr lang="es-ES" sz="1400"/>
            </a:p>
          </p:txBody>
        </p:sp>
        <p:sp>
          <p:nvSpPr>
            <p:cNvPr id="16394" name="Line 12"/>
            <p:cNvSpPr>
              <a:spLocks noChangeShapeType="1"/>
            </p:cNvSpPr>
            <p:nvPr/>
          </p:nvSpPr>
          <p:spPr bwMode="auto">
            <a:xfrm flipV="1">
              <a:off x="1837" y="845"/>
              <a:ext cx="317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707" y="1334"/>
              <a:ext cx="1137" cy="191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707" y="1060"/>
              <a:ext cx="1137" cy="193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16397" name="Text Box 20"/>
            <p:cNvSpPr txBox="1">
              <a:spLocks noChangeArrowheads="1"/>
            </p:cNvSpPr>
            <p:nvPr/>
          </p:nvSpPr>
          <p:spPr bwMode="auto">
            <a:xfrm>
              <a:off x="707" y="1606"/>
              <a:ext cx="1137" cy="191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16398" name="Line 21"/>
            <p:cNvSpPr>
              <a:spLocks noChangeShapeType="1"/>
            </p:cNvSpPr>
            <p:nvPr/>
          </p:nvSpPr>
          <p:spPr bwMode="auto">
            <a:xfrm flipV="1">
              <a:off x="1837" y="1706"/>
              <a:ext cx="83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399" name="Text Box 22"/>
            <p:cNvSpPr txBox="1">
              <a:spLocks noChangeArrowheads="1"/>
            </p:cNvSpPr>
            <p:nvPr/>
          </p:nvSpPr>
          <p:spPr bwMode="auto">
            <a:xfrm>
              <a:off x="3096" y="672"/>
              <a:ext cx="69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 dentaria</a:t>
              </a:r>
              <a:endParaRPr lang="es-ES" sz="1400"/>
            </a:p>
          </p:txBody>
        </p:sp>
        <p:sp>
          <p:nvSpPr>
            <p:cNvPr id="16400" name="Line 23"/>
            <p:cNvSpPr>
              <a:spLocks noChangeShapeType="1"/>
            </p:cNvSpPr>
            <p:nvPr/>
          </p:nvSpPr>
          <p:spPr bwMode="auto">
            <a:xfrm flipV="1">
              <a:off x="1837" y="482"/>
              <a:ext cx="54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401" name="Text Box 24"/>
            <p:cNvSpPr txBox="1">
              <a:spLocks noChangeArrowheads="1"/>
            </p:cNvSpPr>
            <p:nvPr/>
          </p:nvSpPr>
          <p:spPr bwMode="auto">
            <a:xfrm>
              <a:off x="703" y="391"/>
              <a:ext cx="1134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acelular</a:t>
              </a:r>
              <a:endParaRPr lang="es-ES" sz="1400"/>
            </a:p>
          </p:txBody>
        </p:sp>
        <p:sp>
          <p:nvSpPr>
            <p:cNvPr id="16402" name="Text Box 27"/>
            <p:cNvSpPr txBox="1">
              <a:spLocks noChangeArrowheads="1"/>
            </p:cNvSpPr>
            <p:nvPr/>
          </p:nvSpPr>
          <p:spPr bwMode="auto">
            <a:xfrm>
              <a:off x="3424" y="3339"/>
              <a:ext cx="79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Hueso alveolar</a:t>
              </a:r>
              <a:endParaRPr lang="es-ES" sz="1400"/>
            </a:p>
          </p:txBody>
        </p:sp>
        <p:sp>
          <p:nvSpPr>
            <p:cNvPr id="16403" name="Text Box 29"/>
            <p:cNvSpPr txBox="1">
              <a:spLocks noChangeArrowheads="1"/>
            </p:cNvSpPr>
            <p:nvPr/>
          </p:nvSpPr>
          <p:spPr bwMode="auto">
            <a:xfrm>
              <a:off x="4783" y="2061"/>
              <a:ext cx="81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 sanguíneo</a:t>
              </a:r>
              <a:endParaRPr lang="es-ES" sz="1400"/>
            </a:p>
          </p:txBody>
        </p:sp>
        <p:sp>
          <p:nvSpPr>
            <p:cNvPr id="16404" name="Line 30"/>
            <p:cNvSpPr>
              <a:spLocks noChangeShapeType="1"/>
            </p:cNvSpPr>
            <p:nvPr/>
          </p:nvSpPr>
          <p:spPr bwMode="auto">
            <a:xfrm>
              <a:off x="5254" y="2376"/>
              <a:ext cx="154" cy="36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405" name="Line 32"/>
            <p:cNvSpPr>
              <a:spLocks noChangeShapeType="1"/>
            </p:cNvSpPr>
            <p:nvPr/>
          </p:nvSpPr>
          <p:spPr bwMode="auto">
            <a:xfrm flipV="1">
              <a:off x="1844" y="1162"/>
              <a:ext cx="646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406" name="Line 33"/>
            <p:cNvSpPr>
              <a:spLocks noChangeShapeType="1"/>
            </p:cNvSpPr>
            <p:nvPr/>
          </p:nvSpPr>
          <p:spPr bwMode="auto">
            <a:xfrm flipH="1">
              <a:off x="4287" y="1207"/>
              <a:ext cx="362" cy="36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407" name="Text Box 35"/>
            <p:cNvSpPr txBox="1">
              <a:spLocks noChangeArrowheads="1"/>
            </p:cNvSpPr>
            <p:nvPr/>
          </p:nvSpPr>
          <p:spPr bwMode="auto">
            <a:xfrm>
              <a:off x="1533" y="3461"/>
              <a:ext cx="1033" cy="193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Vaina de Hertwig</a:t>
              </a:r>
              <a:endParaRPr lang="es-ES" sz="1400"/>
            </a:p>
          </p:txBody>
        </p:sp>
        <p:sp>
          <p:nvSpPr>
            <p:cNvPr id="16408" name="Line 36"/>
            <p:cNvSpPr>
              <a:spLocks noChangeShapeType="1"/>
            </p:cNvSpPr>
            <p:nvPr/>
          </p:nvSpPr>
          <p:spPr bwMode="auto">
            <a:xfrm flipV="1">
              <a:off x="2077" y="3152"/>
              <a:ext cx="179" cy="309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409" name="Line 37"/>
            <p:cNvSpPr>
              <a:spLocks noChangeShapeType="1"/>
            </p:cNvSpPr>
            <p:nvPr/>
          </p:nvSpPr>
          <p:spPr bwMode="auto">
            <a:xfrm flipV="1">
              <a:off x="1844" y="1434"/>
              <a:ext cx="749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410" name="Line 38"/>
            <p:cNvSpPr>
              <a:spLocks noChangeShapeType="1"/>
            </p:cNvSpPr>
            <p:nvPr/>
          </p:nvSpPr>
          <p:spPr bwMode="auto">
            <a:xfrm flipV="1">
              <a:off x="2077" y="2687"/>
              <a:ext cx="1471" cy="77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Sector apical </a:t>
            </a:r>
            <a:r>
              <a:rPr lang="es-ES" dirty="0" smtClean="0"/>
              <a:t>100x</a:t>
            </a:r>
            <a:endParaRPr lang="es-ES" dirty="0"/>
          </a:p>
        </p:txBody>
      </p:sp>
      <p:graphicFrame>
        <p:nvGraphicFramePr>
          <p:cNvPr id="16415" name="Object 31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16415" name="Fotografía de Photo Editor" r:id="rId4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50825" y="546933"/>
            <a:ext cx="8229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b="1" i="1" dirty="0">
                <a:solidFill>
                  <a:srgbClr val="00CC99"/>
                </a:solidFill>
              </a:rPr>
              <a:t>Preparado Nº 3: </a:t>
            </a:r>
          </a:p>
          <a:p>
            <a:endParaRPr lang="es-ES_tradnl" b="1" i="1" dirty="0">
              <a:solidFill>
                <a:srgbClr val="00CC99"/>
              </a:solidFill>
            </a:endParaRPr>
          </a:p>
          <a:p>
            <a:r>
              <a:rPr lang="es-ES_tradnl" sz="1600" b="1" dirty="0"/>
              <a:t>Mandíbula de rata con diente en </a:t>
            </a:r>
            <a:r>
              <a:rPr lang="es-ES_tradnl" sz="1600" b="1" dirty="0" err="1"/>
              <a:t>estadío</a:t>
            </a:r>
            <a:r>
              <a:rPr lang="es-ES_tradnl" sz="1600" b="1" dirty="0"/>
              <a:t> </a:t>
            </a:r>
            <a:r>
              <a:rPr lang="es-ES_tradnl" sz="1600" b="1" dirty="0" err="1"/>
              <a:t>posteruptivo</a:t>
            </a:r>
            <a:r>
              <a:rPr lang="es-ES_tradnl" sz="1600" b="1" dirty="0"/>
              <a:t>.</a:t>
            </a:r>
          </a:p>
          <a:p>
            <a:r>
              <a:rPr lang="es-ES_tradnl" sz="1600" b="1" i="1" dirty="0"/>
              <a:t>Corte histológico </a:t>
            </a:r>
            <a:r>
              <a:rPr lang="es-ES_tradnl" sz="1600" b="1" i="1" dirty="0" smtClean="0"/>
              <a:t>buco-lingual preparado </a:t>
            </a:r>
            <a:r>
              <a:rPr lang="es-ES_tradnl" sz="1600" b="1" i="1" dirty="0"/>
              <a:t>por descalcificación y coloreado con hematoxilina y eosina.</a:t>
            </a:r>
          </a:p>
          <a:p>
            <a:endParaRPr lang="es-ES_tradnl" sz="1600" b="1" i="1" dirty="0"/>
          </a:p>
          <a:p>
            <a:endParaRPr lang="es-ES_tradnl" sz="1600" b="1" i="1" dirty="0"/>
          </a:p>
          <a:p>
            <a:r>
              <a:rPr lang="es-AR" sz="1400" dirty="0"/>
              <a:t>Observar la pieza dentaria totalmente formada y </a:t>
            </a:r>
            <a:r>
              <a:rPr lang="es-AR" sz="1400" dirty="0" err="1"/>
              <a:t>erupcionada</a:t>
            </a:r>
            <a:r>
              <a:rPr lang="es-AR" sz="1400" dirty="0"/>
              <a:t>.</a:t>
            </a:r>
            <a:br>
              <a:rPr lang="es-AR" sz="1400" dirty="0"/>
            </a:br>
            <a:endParaRPr lang="es-AR" sz="1400" dirty="0"/>
          </a:p>
          <a:p>
            <a:r>
              <a:rPr lang="es-AR" sz="1400" dirty="0"/>
              <a:t>Tejidos </a:t>
            </a:r>
            <a:r>
              <a:rPr lang="es-AR" sz="1400" dirty="0" err="1"/>
              <a:t>coronoradiculares</a:t>
            </a:r>
            <a:r>
              <a:rPr lang="es-AR" sz="1400" dirty="0"/>
              <a:t> bien calcificados. </a:t>
            </a:r>
            <a:br>
              <a:rPr lang="es-AR" sz="1400" dirty="0"/>
            </a:br>
            <a:endParaRPr lang="es-AR" sz="1400" dirty="0"/>
          </a:p>
          <a:p>
            <a:r>
              <a:rPr lang="es-AR" sz="1400" dirty="0"/>
              <a:t>Tejidos de sostén (</a:t>
            </a:r>
            <a:r>
              <a:rPr lang="es-AR" sz="1400" b="1" dirty="0">
                <a:solidFill>
                  <a:srgbClr val="00CC99"/>
                </a:solidFill>
              </a:rPr>
              <a:t>cemento</a:t>
            </a:r>
            <a:r>
              <a:rPr lang="es-AR" sz="1400" dirty="0"/>
              <a:t>, </a:t>
            </a:r>
            <a:r>
              <a:rPr lang="es-AR" sz="1400" b="1" dirty="0">
                <a:solidFill>
                  <a:srgbClr val="00CC99"/>
                </a:solidFill>
              </a:rPr>
              <a:t>ligamento</a:t>
            </a:r>
            <a:r>
              <a:rPr lang="es-AR" sz="1400" dirty="0"/>
              <a:t> y </a:t>
            </a:r>
            <a:r>
              <a:rPr lang="es-AR" sz="1400" b="1" dirty="0">
                <a:solidFill>
                  <a:srgbClr val="00CC99"/>
                </a:solidFill>
              </a:rPr>
              <a:t>hueso alveolar</a:t>
            </a:r>
            <a:r>
              <a:rPr lang="es-AR" sz="1400" dirty="0"/>
              <a:t>) y protección (</a:t>
            </a:r>
            <a:r>
              <a:rPr lang="es-AR" sz="1400" b="1" dirty="0">
                <a:solidFill>
                  <a:srgbClr val="00CC99"/>
                </a:solidFill>
              </a:rPr>
              <a:t>encía libre</a:t>
            </a:r>
            <a:r>
              <a:rPr lang="es-AR" sz="1400" dirty="0"/>
              <a:t>, </a:t>
            </a:r>
            <a:r>
              <a:rPr lang="es-AR" sz="1400" b="1" dirty="0">
                <a:solidFill>
                  <a:srgbClr val="00CC99"/>
                </a:solidFill>
              </a:rPr>
              <a:t>epitelio de unión</a:t>
            </a:r>
            <a:r>
              <a:rPr lang="es-AR" sz="1400" dirty="0"/>
              <a:t>) bien organizados</a:t>
            </a:r>
            <a:r>
              <a:rPr lang="es-AR" sz="1400" dirty="0" smtClean="0"/>
              <a:t>.</a:t>
            </a:r>
            <a:endParaRPr lang="es-AR" sz="1400" dirty="0"/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323850" y="908050"/>
            <a:ext cx="8569325" cy="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1444" name="Fotografía de Photo Editor" r:id="rId3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2466" name="Fotografía de Photo Editor" r:id="rId3" imgW="2505425" imgH="3134162" progId="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(estadio post-eruptivo) - Corte longitudinal 25x</a:t>
            </a:r>
            <a:endParaRPr lang="es-ES" dirty="0"/>
          </a:p>
        </p:txBody>
      </p:sp>
      <p:pic>
        <p:nvPicPr>
          <p:cNvPr id="11" name="Picture 34" descr="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t="4785"/>
          <a:stretch>
            <a:fillRect/>
          </a:stretch>
        </p:blipFill>
        <p:spPr bwMode="auto">
          <a:xfrm>
            <a:off x="2339975" y="664740"/>
            <a:ext cx="4502150" cy="5716588"/>
          </a:xfrm>
          <a:prstGeom prst="rect">
            <a:avLst/>
          </a:prstGeom>
          <a:noFill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9512" y="1196975"/>
            <a:ext cx="3671887" cy="1368425"/>
            <a:chOff x="159" y="754"/>
            <a:chExt cx="2313" cy="862"/>
          </a:xfrm>
        </p:grpSpPr>
        <p:sp>
          <p:nvSpPr>
            <p:cNvPr id="20486" name="Text Box 32"/>
            <p:cNvSpPr txBox="1">
              <a:spLocks noChangeArrowheads="1"/>
            </p:cNvSpPr>
            <p:nvPr/>
          </p:nvSpPr>
          <p:spPr bwMode="auto">
            <a:xfrm>
              <a:off x="159" y="754"/>
              <a:ext cx="1225" cy="86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 dirty="0">
                  <a:sym typeface="Webdings" pitchFamily="18" charset="2"/>
                </a:rPr>
                <a:t> </a:t>
              </a:r>
              <a:r>
                <a:rPr lang="es-ES_tradnl" sz="1400" dirty="0"/>
                <a:t>Nótese la ausencia del esmalte, que se ha perdido por la técnica debido a su elevado contenido mineral (95%)</a:t>
              </a:r>
              <a:endParaRPr lang="es-ES" sz="1400" dirty="0"/>
            </a:p>
          </p:txBody>
        </p:sp>
        <p:sp>
          <p:nvSpPr>
            <p:cNvPr id="20487" name="Line 33"/>
            <p:cNvSpPr>
              <a:spLocks noChangeShapeType="1"/>
            </p:cNvSpPr>
            <p:nvPr/>
          </p:nvSpPr>
          <p:spPr bwMode="auto">
            <a:xfrm>
              <a:off x="1384" y="986"/>
              <a:ext cx="1088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50825" y="333375"/>
            <a:ext cx="85915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4914" bIns="0" anchor="ctr">
            <a:spAutoFit/>
          </a:bodyPr>
          <a:lstStyle/>
          <a:p>
            <a:pPr marL="342900" indent="-342900">
              <a:buFont typeface="Wingdings" pitchFamily="2" charset="2"/>
              <a:buNone/>
              <a:tabLst>
                <a:tab pos="347663" algn="l"/>
              </a:tabLst>
            </a:pPr>
            <a:r>
              <a:rPr lang="es-ES_tradnl" b="1" i="1">
                <a:solidFill>
                  <a:srgbClr val="00CC99"/>
                </a:solidFill>
              </a:rPr>
              <a:t>Preparados</a:t>
            </a:r>
          </a:p>
          <a:p>
            <a:pPr marL="342900" indent="-342900">
              <a:tabLst>
                <a:tab pos="347663" algn="l"/>
              </a:tabLst>
            </a:pPr>
            <a:endParaRPr lang="es-ES_tradnl">
              <a:solidFill>
                <a:srgbClr val="FF6600"/>
              </a:solidFill>
            </a:endParaRPr>
          </a:p>
          <a:p>
            <a:pPr marL="342900" indent="-342900">
              <a:tabLst>
                <a:tab pos="347663" algn="l"/>
              </a:tabLst>
            </a:pPr>
            <a:endParaRPr lang="es-ES_tradnl">
              <a:solidFill>
                <a:srgbClr val="800080"/>
              </a:solidFill>
            </a:endParaRPr>
          </a:p>
          <a:p>
            <a:pPr marL="342900" indent="-342900">
              <a:tabLst>
                <a:tab pos="347663" algn="l"/>
              </a:tabLst>
            </a:pPr>
            <a:r>
              <a:rPr lang="es-ES"/>
              <a:t>1. Mandíbula de rata con diente en estadio preeruptivo (H-E).</a:t>
            </a:r>
          </a:p>
          <a:p>
            <a:pPr marL="342900" indent="-342900">
              <a:buFontTx/>
              <a:buChar char="•"/>
              <a:tabLst>
                <a:tab pos="347663" algn="l"/>
              </a:tabLst>
            </a:pPr>
            <a:endParaRPr lang="es-AR"/>
          </a:p>
          <a:p>
            <a:pPr marL="342900" indent="-342900">
              <a:buFontTx/>
              <a:buChar char="•"/>
              <a:tabLst>
                <a:tab pos="347663" algn="l"/>
              </a:tabLst>
            </a:pPr>
            <a:endParaRPr lang="es-ES"/>
          </a:p>
          <a:p>
            <a:pPr marL="342900" indent="-342900">
              <a:tabLst>
                <a:tab pos="347663" algn="l"/>
              </a:tabLst>
            </a:pPr>
            <a:r>
              <a:rPr lang="es-ES"/>
              <a:t>2. Mandíbula de rata con diente en estadio eruptivo (H-E).</a:t>
            </a:r>
          </a:p>
          <a:p>
            <a:pPr marL="342900" indent="-342900">
              <a:tabLst>
                <a:tab pos="347663" algn="l"/>
              </a:tabLst>
            </a:pPr>
            <a:endParaRPr lang="es-AR"/>
          </a:p>
          <a:p>
            <a:pPr marL="342900" indent="-342900">
              <a:tabLst>
                <a:tab pos="347663" algn="l"/>
              </a:tabLst>
            </a:pPr>
            <a:endParaRPr lang="es-ES"/>
          </a:p>
          <a:p>
            <a:pPr marL="342900" indent="-342900">
              <a:tabLst>
                <a:tab pos="347663" algn="l"/>
              </a:tabLst>
            </a:pPr>
            <a:r>
              <a:rPr lang="es-ES"/>
              <a:t>3. Mandíbula de rata con diente en estadio posteruptivo (H-E).</a:t>
            </a:r>
            <a:br>
              <a:rPr lang="es-ES"/>
            </a:br>
            <a:endParaRPr lang="es-ES_tradnl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250825" y="692150"/>
            <a:ext cx="8569325" cy="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58372" name="Fotografía de Photo Editor" r:id="rId3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8" name="Picture 34" descr="2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t="4785"/>
          <a:stretch>
            <a:fillRect/>
          </a:stretch>
        </p:blipFill>
        <p:spPr bwMode="auto">
          <a:xfrm>
            <a:off x="2339975" y="664740"/>
            <a:ext cx="4502150" cy="5716588"/>
          </a:xfrm>
          <a:prstGeom prst="rect">
            <a:avLst/>
          </a:prstGeom>
          <a:noFill/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850900" y="809203"/>
            <a:ext cx="1344613" cy="5186362"/>
            <a:chOff x="536" y="663"/>
            <a:chExt cx="847" cy="3267"/>
          </a:xfrm>
        </p:grpSpPr>
        <p:grpSp>
          <p:nvGrpSpPr>
            <p:cNvPr id="3" name="Group 47"/>
            <p:cNvGrpSpPr>
              <a:grpSpLocks/>
            </p:cNvGrpSpPr>
            <p:nvPr/>
          </p:nvGrpSpPr>
          <p:grpSpPr bwMode="auto">
            <a:xfrm>
              <a:off x="1338" y="663"/>
              <a:ext cx="45" cy="997"/>
              <a:chOff x="3560" y="482"/>
              <a:chExt cx="91" cy="1270"/>
            </a:xfrm>
          </p:grpSpPr>
          <p:sp>
            <p:nvSpPr>
              <p:cNvPr id="21533" name="Line 48"/>
              <p:cNvSpPr>
                <a:spLocks noChangeShapeType="1"/>
              </p:cNvSpPr>
              <p:nvPr/>
            </p:nvSpPr>
            <p:spPr bwMode="auto">
              <a:xfrm flipV="1">
                <a:off x="3560" y="482"/>
                <a:ext cx="0" cy="127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1534" name="Line 49"/>
              <p:cNvSpPr>
                <a:spLocks noChangeShapeType="1"/>
              </p:cNvSpPr>
              <p:nvPr/>
            </p:nvSpPr>
            <p:spPr bwMode="auto">
              <a:xfrm>
                <a:off x="3560" y="4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1535" name="Line 50"/>
              <p:cNvSpPr>
                <a:spLocks noChangeShapeType="1"/>
              </p:cNvSpPr>
              <p:nvPr/>
            </p:nvSpPr>
            <p:spPr bwMode="auto">
              <a:xfrm>
                <a:off x="3560" y="175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4" name="Group 51"/>
            <p:cNvGrpSpPr>
              <a:grpSpLocks/>
            </p:cNvGrpSpPr>
            <p:nvPr/>
          </p:nvGrpSpPr>
          <p:grpSpPr bwMode="auto">
            <a:xfrm>
              <a:off x="1338" y="1661"/>
              <a:ext cx="45" cy="2269"/>
              <a:chOff x="3560" y="482"/>
              <a:chExt cx="91" cy="1270"/>
            </a:xfrm>
          </p:grpSpPr>
          <p:sp>
            <p:nvSpPr>
              <p:cNvPr id="21530" name="Line 52"/>
              <p:cNvSpPr>
                <a:spLocks noChangeShapeType="1"/>
              </p:cNvSpPr>
              <p:nvPr/>
            </p:nvSpPr>
            <p:spPr bwMode="auto">
              <a:xfrm flipV="1">
                <a:off x="3560" y="482"/>
                <a:ext cx="0" cy="127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1531" name="Line 53"/>
              <p:cNvSpPr>
                <a:spLocks noChangeShapeType="1"/>
              </p:cNvSpPr>
              <p:nvPr/>
            </p:nvSpPr>
            <p:spPr bwMode="auto">
              <a:xfrm>
                <a:off x="3560" y="4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1532" name="Line 54"/>
              <p:cNvSpPr>
                <a:spLocks noChangeShapeType="1"/>
              </p:cNvSpPr>
              <p:nvPr/>
            </p:nvSpPr>
            <p:spPr bwMode="auto">
              <a:xfrm>
                <a:off x="3560" y="175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21528" name="Text Box 55"/>
            <p:cNvSpPr txBox="1">
              <a:spLocks noChangeArrowheads="1"/>
            </p:cNvSpPr>
            <p:nvPr/>
          </p:nvSpPr>
          <p:spPr bwMode="auto">
            <a:xfrm>
              <a:off x="536" y="844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AR" b="1" dirty="0">
                  <a:solidFill>
                    <a:srgbClr val="00CC99"/>
                  </a:solidFill>
                </a:rPr>
                <a:t>Corona</a:t>
              </a:r>
              <a:endParaRPr lang="es-ES" b="1" dirty="0">
                <a:solidFill>
                  <a:srgbClr val="00CC99"/>
                </a:solidFill>
              </a:endParaRPr>
            </a:p>
          </p:txBody>
        </p:sp>
        <p:sp>
          <p:nvSpPr>
            <p:cNvPr id="21529" name="Text Box 56"/>
            <p:cNvSpPr txBox="1">
              <a:spLocks noChangeArrowheads="1"/>
            </p:cNvSpPr>
            <p:nvPr/>
          </p:nvSpPr>
          <p:spPr bwMode="auto">
            <a:xfrm>
              <a:off x="563" y="2337"/>
              <a:ext cx="4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AR" b="1" dirty="0">
                  <a:solidFill>
                    <a:srgbClr val="00CC99"/>
                  </a:solidFill>
                </a:rPr>
                <a:t>Raíz</a:t>
              </a:r>
              <a:endParaRPr lang="es-ES" b="1" dirty="0">
                <a:solidFill>
                  <a:srgbClr val="00CC99"/>
                </a:solidFill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2555875" y="4193753"/>
            <a:ext cx="1800225" cy="1797050"/>
            <a:chOff x="1610" y="2795"/>
            <a:chExt cx="1134" cy="1132"/>
          </a:xfrm>
          <a:solidFill>
            <a:srgbClr val="66FFCC">
              <a:alpha val="70000"/>
            </a:srgbClr>
          </a:solidFill>
        </p:grpSpPr>
        <p:sp>
          <p:nvSpPr>
            <p:cNvPr id="21511" name="Text Box 40"/>
            <p:cNvSpPr txBox="1">
              <a:spLocks noChangeArrowheads="1"/>
            </p:cNvSpPr>
            <p:nvPr/>
          </p:nvSpPr>
          <p:spPr bwMode="auto">
            <a:xfrm>
              <a:off x="1610" y="3601"/>
              <a:ext cx="862" cy="3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Ligamento </a:t>
              </a:r>
              <a:r>
                <a:rPr lang="es-ES_tradnl" sz="1400" dirty="0" err="1"/>
                <a:t>periodontal</a:t>
              </a:r>
              <a:endParaRPr lang="es-ES" sz="1400" dirty="0"/>
            </a:p>
          </p:txBody>
        </p:sp>
        <p:sp>
          <p:nvSpPr>
            <p:cNvPr id="21512" name="Line 41"/>
            <p:cNvSpPr>
              <a:spLocks noChangeShapeType="1"/>
            </p:cNvSpPr>
            <p:nvPr/>
          </p:nvSpPr>
          <p:spPr bwMode="auto">
            <a:xfrm flipV="1">
              <a:off x="2018" y="2795"/>
              <a:ext cx="726" cy="817"/>
            </a:xfrm>
            <a:prstGeom prst="line">
              <a:avLst/>
            </a:prstGeom>
            <a:grp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4500563" y="5201815"/>
            <a:ext cx="1079500" cy="665163"/>
            <a:chOff x="2835" y="3430"/>
            <a:chExt cx="680" cy="419"/>
          </a:xfrm>
          <a:solidFill>
            <a:srgbClr val="66FFCC">
              <a:alpha val="70000"/>
            </a:srgbClr>
          </a:solidFill>
        </p:grpSpPr>
        <p:sp>
          <p:nvSpPr>
            <p:cNvPr id="21513" name="Text Box 42"/>
            <p:cNvSpPr txBox="1">
              <a:spLocks noChangeArrowheads="1"/>
            </p:cNvSpPr>
            <p:nvPr/>
          </p:nvSpPr>
          <p:spPr bwMode="auto">
            <a:xfrm>
              <a:off x="2835" y="3657"/>
              <a:ext cx="680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Cemento</a:t>
              </a:r>
              <a:endParaRPr lang="es-ES" sz="1400" dirty="0"/>
            </a:p>
          </p:txBody>
        </p:sp>
        <p:sp>
          <p:nvSpPr>
            <p:cNvPr id="21515" name="Line 44"/>
            <p:cNvSpPr>
              <a:spLocks noChangeShapeType="1"/>
            </p:cNvSpPr>
            <p:nvPr/>
          </p:nvSpPr>
          <p:spPr bwMode="auto">
            <a:xfrm flipH="1" flipV="1">
              <a:off x="3198" y="3430"/>
              <a:ext cx="0" cy="227"/>
            </a:xfrm>
            <a:prstGeom prst="line">
              <a:avLst/>
            </a:prstGeom>
            <a:grp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508625" y="4770015"/>
            <a:ext cx="2016125" cy="1096963"/>
            <a:chOff x="3470" y="3158"/>
            <a:chExt cx="1270" cy="691"/>
          </a:xfrm>
          <a:solidFill>
            <a:srgbClr val="66FFCC">
              <a:alpha val="70000"/>
            </a:srgbClr>
          </a:solidFill>
        </p:grpSpPr>
        <p:sp>
          <p:nvSpPr>
            <p:cNvPr id="21514" name="Text Box 43"/>
            <p:cNvSpPr txBox="1">
              <a:spLocks noChangeArrowheads="1"/>
            </p:cNvSpPr>
            <p:nvPr/>
          </p:nvSpPr>
          <p:spPr bwMode="auto">
            <a:xfrm>
              <a:off x="3878" y="3657"/>
              <a:ext cx="862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Hueso alveolar</a:t>
              </a:r>
              <a:endParaRPr lang="es-ES" sz="1400" dirty="0"/>
            </a:p>
          </p:txBody>
        </p:sp>
        <p:sp>
          <p:nvSpPr>
            <p:cNvPr id="21516" name="Line 45"/>
            <p:cNvSpPr>
              <a:spLocks noChangeShapeType="1"/>
            </p:cNvSpPr>
            <p:nvPr/>
          </p:nvSpPr>
          <p:spPr bwMode="auto">
            <a:xfrm flipH="1" flipV="1">
              <a:off x="3470" y="3158"/>
              <a:ext cx="862" cy="499"/>
            </a:xfrm>
            <a:prstGeom prst="line">
              <a:avLst/>
            </a:prstGeom>
            <a:grp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795963" y="2104603"/>
            <a:ext cx="2808287" cy="720725"/>
            <a:chOff x="3651" y="1479"/>
            <a:chExt cx="1769" cy="454"/>
          </a:xfrm>
          <a:solidFill>
            <a:srgbClr val="66FFCC">
              <a:alpha val="70000"/>
            </a:srgbClr>
          </a:solidFill>
        </p:grpSpPr>
        <p:sp>
          <p:nvSpPr>
            <p:cNvPr id="21517" name="Text Box 58"/>
            <p:cNvSpPr txBox="1">
              <a:spLocks noChangeArrowheads="1"/>
            </p:cNvSpPr>
            <p:nvPr/>
          </p:nvSpPr>
          <p:spPr bwMode="auto">
            <a:xfrm>
              <a:off x="4558" y="1678"/>
              <a:ext cx="862" cy="1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Encía libre</a:t>
              </a:r>
              <a:endParaRPr lang="es-ES" sz="1400" dirty="0"/>
            </a:p>
          </p:txBody>
        </p:sp>
        <p:grpSp>
          <p:nvGrpSpPr>
            <p:cNvPr id="9" name="Group 59"/>
            <p:cNvGrpSpPr>
              <a:grpSpLocks/>
            </p:cNvGrpSpPr>
            <p:nvPr/>
          </p:nvGrpSpPr>
          <p:grpSpPr bwMode="auto">
            <a:xfrm flipH="1">
              <a:off x="3651" y="1479"/>
              <a:ext cx="45" cy="454"/>
              <a:chOff x="3560" y="482"/>
              <a:chExt cx="91" cy="1270"/>
            </a:xfrm>
            <a:grpFill/>
          </p:grpSpPr>
          <p:sp>
            <p:nvSpPr>
              <p:cNvPr id="21523" name="Line 60"/>
              <p:cNvSpPr>
                <a:spLocks noChangeShapeType="1"/>
              </p:cNvSpPr>
              <p:nvPr/>
            </p:nvSpPr>
            <p:spPr bwMode="auto">
              <a:xfrm flipV="1">
                <a:off x="3560" y="482"/>
                <a:ext cx="0" cy="1270"/>
              </a:xfrm>
              <a:prstGeom prst="line">
                <a:avLst/>
              </a:prstGeom>
              <a:grp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1524" name="Line 61"/>
              <p:cNvSpPr>
                <a:spLocks noChangeShapeType="1"/>
              </p:cNvSpPr>
              <p:nvPr/>
            </p:nvSpPr>
            <p:spPr bwMode="auto">
              <a:xfrm>
                <a:off x="3560" y="482"/>
                <a:ext cx="91" cy="0"/>
              </a:xfrm>
              <a:prstGeom prst="line">
                <a:avLst/>
              </a:prstGeom>
              <a:grp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1525" name="Line 62"/>
              <p:cNvSpPr>
                <a:spLocks noChangeShapeType="1"/>
              </p:cNvSpPr>
              <p:nvPr/>
            </p:nvSpPr>
            <p:spPr bwMode="auto">
              <a:xfrm>
                <a:off x="3560" y="1752"/>
                <a:ext cx="91" cy="0"/>
              </a:xfrm>
              <a:prstGeom prst="line">
                <a:avLst/>
              </a:prstGeom>
              <a:grpFill/>
              <a:ln w="190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</p:grpSp>
      <p:graphicFrame>
        <p:nvGraphicFramePr>
          <p:cNvPr id="21537" name="Object 33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3490" name="Fotografía de Photo Editor" r:id="rId4" imgW="2505425" imgH="3134162" progId="">
              <p:embed/>
            </p:oleObj>
          </a:graphicData>
        </a:graphic>
      </p:graphicFrame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(estadio post-eruptivo) - Corte longitudinal 25x</a:t>
            </a:r>
            <a:endParaRPr lang="es-ES" dirty="0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7020272" y="2873052"/>
            <a:ext cx="1835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b="1" dirty="0">
                <a:solidFill>
                  <a:srgbClr val="00CC99"/>
                </a:solidFill>
              </a:rPr>
              <a:t>Parte del periodonto de protección</a:t>
            </a:r>
            <a:endParaRPr lang="es-ES" b="1" dirty="0">
              <a:solidFill>
                <a:srgbClr val="00CC99"/>
              </a:solidFill>
            </a:endParaRPr>
          </a:p>
        </p:txBody>
      </p:sp>
      <p:sp>
        <p:nvSpPr>
          <p:cNvPr id="39" name="Text Box 52"/>
          <p:cNvSpPr txBox="1">
            <a:spLocks noChangeArrowheads="1"/>
          </p:cNvSpPr>
          <p:nvPr/>
        </p:nvSpPr>
        <p:spPr bwMode="auto">
          <a:xfrm>
            <a:off x="3059113" y="6453188"/>
            <a:ext cx="313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b="1" dirty="0">
                <a:solidFill>
                  <a:srgbClr val="00CC99"/>
                </a:solidFill>
              </a:rPr>
              <a:t>Periodonto de inserción</a:t>
            </a:r>
            <a:endParaRPr lang="es-ES" b="1" dirty="0">
              <a:solidFill>
                <a:srgbClr val="00CC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 descr="DSCN2039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16152" b="286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7832" name="Object 8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4514" name="Fotografía de Photo Editor" r:id="rId4" imgW="2505425" imgH="3134162" progId="">
              <p:embed/>
            </p:oleObj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- Periodonto de protección - Corte longitudinal </a:t>
            </a:r>
            <a:r>
              <a:rPr lang="es-ES" dirty="0" smtClean="0"/>
              <a:t>100x</a:t>
            </a:r>
            <a:endParaRPr lang="es-ES" dirty="0"/>
          </a:p>
        </p:txBody>
      </p:sp>
      <p:grpSp>
        <p:nvGrpSpPr>
          <p:cNvPr id="34" name="33 Grupo"/>
          <p:cNvGrpSpPr/>
          <p:nvPr/>
        </p:nvGrpSpPr>
        <p:grpSpPr>
          <a:xfrm>
            <a:off x="209277" y="438483"/>
            <a:ext cx="8827219" cy="6106607"/>
            <a:chOff x="209277" y="438483"/>
            <a:chExt cx="8827219" cy="6106607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5724128" y="438483"/>
              <a:ext cx="1223963" cy="307975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Encía libre</a:t>
              </a:r>
              <a:endParaRPr lang="es-ES" sz="1400" dirty="0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427984" y="817548"/>
              <a:ext cx="1008261" cy="523220"/>
            </a:xfrm>
            <a:prstGeom prst="rect">
              <a:avLst/>
            </a:prstGeom>
            <a:solidFill>
              <a:srgbClr val="00CC99">
                <a:alpha val="600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Vertiente interna</a:t>
              </a:r>
              <a:endParaRPr lang="es-ES" sz="1400" dirty="0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7236296" y="817548"/>
              <a:ext cx="1008261" cy="523220"/>
            </a:xfrm>
            <a:prstGeom prst="rect">
              <a:avLst/>
            </a:prstGeom>
            <a:solidFill>
              <a:srgbClr val="00CC99">
                <a:alpha val="600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Vertiente </a:t>
              </a:r>
              <a:r>
                <a:rPr lang="es-ES_tradnl" sz="1400" dirty="0" smtClean="0"/>
                <a:t>externa</a:t>
              </a:r>
              <a:endParaRPr lang="es-ES" sz="1400" dirty="0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331640" y="2780928"/>
              <a:ext cx="2880270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Espacio correspondiente al esmalte perdido y surco gingival</a:t>
              </a:r>
              <a:endParaRPr lang="es-ES" sz="1400" dirty="0"/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4211960" y="3068960"/>
              <a:ext cx="93610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2369517" y="5805264"/>
              <a:ext cx="1122363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Dentina</a:t>
              </a:r>
              <a:endParaRPr lang="es-ES" sz="1400" dirty="0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5076056" y="6220544"/>
              <a:ext cx="1584325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Cemento </a:t>
              </a:r>
              <a:r>
                <a:rPr lang="es-ES_tradnl" sz="1400" dirty="0" err="1"/>
                <a:t>acelular</a:t>
              </a:r>
              <a:endParaRPr lang="es-ES" sz="1400" dirty="0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flipH="1">
              <a:off x="4644008" y="6381328"/>
              <a:ext cx="431302" cy="67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209277" y="6237313"/>
              <a:ext cx="762323" cy="30777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Pulpa</a:t>
              </a:r>
              <a:endParaRPr lang="es-ES" sz="1400" dirty="0"/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235818" y="3772272"/>
              <a:ext cx="1239838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err="1"/>
                <a:t>Predentina</a:t>
              </a:r>
              <a:endParaRPr lang="es-ES" sz="1400" dirty="0"/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 flipH="1">
              <a:off x="611560" y="4077072"/>
              <a:ext cx="216024" cy="43204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2699792" y="4149080"/>
              <a:ext cx="2232248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</a:t>
              </a:r>
              <a:r>
                <a:rPr lang="es-ES_tradnl" sz="1400" dirty="0" smtClean="0"/>
                <a:t>de unión</a:t>
              </a:r>
              <a:br>
                <a:rPr lang="es-ES_tradnl" sz="1400" dirty="0" smtClean="0"/>
              </a:br>
              <a:r>
                <a:rPr lang="es-ES_tradnl" sz="1400" dirty="0" smtClean="0"/>
                <a:t>(epitelio no </a:t>
              </a:r>
              <a:r>
                <a:rPr lang="es-ES_tradnl" sz="1400" dirty="0" err="1" smtClean="0"/>
                <a:t>queratinizado</a:t>
              </a:r>
              <a:r>
                <a:rPr lang="es-ES_tradnl" sz="1400" dirty="0" smtClean="0"/>
                <a:t>)</a:t>
              </a:r>
              <a:endParaRPr lang="es-ES" sz="1400" dirty="0"/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>
              <a:off x="4922094" y="4365104"/>
              <a:ext cx="432048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auto">
            <a:xfrm>
              <a:off x="7277546" y="1556792"/>
              <a:ext cx="1758950" cy="517525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 </a:t>
              </a:r>
              <a:r>
                <a:rPr lang="es-ES_tradnl" sz="1400" dirty="0" err="1"/>
                <a:t>ortoqueratinizado</a:t>
              </a:r>
              <a:endParaRPr lang="es-ES" sz="1400" dirty="0"/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2051720" y="1681644"/>
              <a:ext cx="2520280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 del </a:t>
              </a:r>
              <a:r>
                <a:rPr lang="es-ES_tradnl" sz="1400" dirty="0" smtClean="0"/>
                <a:t>surco </a:t>
              </a:r>
              <a:br>
                <a:rPr lang="es-ES_tradnl" sz="1400" dirty="0" smtClean="0"/>
              </a:br>
              <a:r>
                <a:rPr lang="es-ES_tradnl" sz="1400" dirty="0" smtClean="0"/>
                <a:t>(epitelio </a:t>
              </a:r>
              <a:r>
                <a:rPr lang="es-ES_tradnl" sz="1400" dirty="0" err="1" smtClean="0"/>
                <a:t>paraqueratinizado</a:t>
              </a:r>
              <a:r>
                <a:rPr lang="es-ES_tradnl" sz="1400" dirty="0" smtClean="0"/>
                <a:t>)</a:t>
              </a:r>
              <a:endParaRPr lang="es-ES" sz="1400" dirty="0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V="1">
              <a:off x="4572000" y="1916832"/>
              <a:ext cx="136815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37" name="Line 6"/>
            <p:cNvSpPr>
              <a:spLocks noChangeShapeType="1"/>
            </p:cNvSpPr>
            <p:nvPr/>
          </p:nvSpPr>
          <p:spPr bwMode="auto">
            <a:xfrm flipH="1">
              <a:off x="7812360" y="2060848"/>
              <a:ext cx="360040" cy="57606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4932040" y="5445224"/>
              <a:ext cx="2592288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Corion</a:t>
              </a:r>
              <a:br>
                <a:rPr lang="es-ES_tradnl" sz="1400" dirty="0"/>
              </a:br>
              <a:r>
                <a:rPr lang="es-ES_tradnl" sz="1400" dirty="0"/>
                <a:t>(tejido conectivo </a:t>
              </a:r>
              <a:r>
                <a:rPr lang="es-ES_tradnl" sz="1400" dirty="0" err="1"/>
                <a:t>semidenso</a:t>
              </a:r>
              <a:r>
                <a:rPr lang="es-ES_tradnl" sz="1400" dirty="0"/>
                <a:t>)</a:t>
              </a:r>
              <a:endParaRPr lang="es-ES" sz="1400" dirty="0"/>
            </a:p>
          </p:txBody>
        </p:sp>
      </p:grp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51520" y="476672"/>
            <a:ext cx="3060700" cy="730250"/>
          </a:xfrm>
          <a:prstGeom prst="rect">
            <a:avLst/>
          </a:prstGeom>
          <a:solidFill>
            <a:srgbClr val="66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>
                <a:sym typeface="Webdings" pitchFamily="18" charset="2"/>
              </a:rPr>
              <a:t> </a:t>
            </a:r>
            <a:r>
              <a:rPr lang="es-ES_tradnl" sz="1400" dirty="0"/>
              <a:t>Recuérdese que en el humano el epitelio de la vertiente interna del surco es no </a:t>
            </a:r>
            <a:r>
              <a:rPr lang="es-ES_tradnl" sz="1400" dirty="0" err="1"/>
              <a:t>queratinizado</a:t>
            </a:r>
            <a:r>
              <a:rPr lang="es-ES_tradnl" sz="1400" dirty="0"/>
              <a:t>.</a:t>
            </a:r>
            <a:endParaRPr lang="es-ES" sz="1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34 Imagen" descr="montaje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14053" b="233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5538" name="Fotografía de Photo Editor" r:id="rId4" imgW="2505425" imgH="3134162" progId="">
              <p:embed/>
            </p:oleObj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- Periodonto de protección - Corte longitudinal </a:t>
            </a:r>
            <a:r>
              <a:rPr lang="es-ES" dirty="0" smtClean="0"/>
              <a:t>100x</a:t>
            </a:r>
            <a:endParaRPr lang="es-ES" dirty="0"/>
          </a:p>
        </p:txBody>
      </p:sp>
      <p:grpSp>
        <p:nvGrpSpPr>
          <p:cNvPr id="26" name="25 Grupo"/>
          <p:cNvGrpSpPr/>
          <p:nvPr/>
        </p:nvGrpSpPr>
        <p:grpSpPr>
          <a:xfrm>
            <a:off x="179512" y="548680"/>
            <a:ext cx="8856984" cy="5976665"/>
            <a:chOff x="179512" y="548680"/>
            <a:chExt cx="8856984" cy="5976665"/>
          </a:xfrm>
        </p:grpSpPr>
        <p:sp>
          <p:nvSpPr>
            <p:cNvPr id="22543" name="Text Box 5"/>
            <p:cNvSpPr txBox="1">
              <a:spLocks noChangeArrowheads="1"/>
            </p:cNvSpPr>
            <p:nvPr/>
          </p:nvSpPr>
          <p:spPr bwMode="auto">
            <a:xfrm>
              <a:off x="209277" y="891952"/>
              <a:ext cx="1122363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Dentina</a:t>
              </a:r>
              <a:endParaRPr lang="es-ES" sz="1400" dirty="0"/>
            </a:p>
          </p:txBody>
        </p:sp>
        <p:sp>
          <p:nvSpPr>
            <p:cNvPr id="22550" name="Text Box 12"/>
            <p:cNvSpPr txBox="1">
              <a:spLocks noChangeArrowheads="1"/>
            </p:cNvSpPr>
            <p:nvPr/>
          </p:nvSpPr>
          <p:spPr bwMode="auto">
            <a:xfrm>
              <a:off x="6300192" y="5013176"/>
              <a:ext cx="1152525" cy="517525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Vasos sanguíneos</a:t>
              </a:r>
              <a:endParaRPr lang="es-ES" sz="1400" dirty="0"/>
            </a:p>
          </p:txBody>
        </p:sp>
        <p:sp>
          <p:nvSpPr>
            <p:cNvPr id="22551" name="Line 13"/>
            <p:cNvSpPr>
              <a:spLocks noChangeShapeType="1"/>
            </p:cNvSpPr>
            <p:nvPr/>
          </p:nvSpPr>
          <p:spPr bwMode="auto">
            <a:xfrm flipH="1" flipV="1">
              <a:off x="5291782" y="4869160"/>
              <a:ext cx="1008409" cy="36004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552" name="Line 14"/>
            <p:cNvSpPr>
              <a:spLocks noChangeShapeType="1"/>
            </p:cNvSpPr>
            <p:nvPr/>
          </p:nvSpPr>
          <p:spPr bwMode="auto">
            <a:xfrm flipH="1">
              <a:off x="5147890" y="5229200"/>
              <a:ext cx="1152302" cy="129614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79512" y="2564904"/>
              <a:ext cx="2880270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Espacio correspondiente al esmalte perdido y surco gingival</a:t>
              </a:r>
              <a:endParaRPr lang="es-ES" sz="1400" dirty="0"/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 flipV="1">
              <a:off x="3779912" y="2348880"/>
              <a:ext cx="864096" cy="134898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555627" y="548680"/>
              <a:ext cx="1008261" cy="523220"/>
            </a:xfrm>
            <a:prstGeom prst="rect">
              <a:avLst/>
            </a:prstGeom>
            <a:solidFill>
              <a:srgbClr val="00CC99">
                <a:alpha val="600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Vertiente interna</a:t>
              </a:r>
              <a:endParaRPr lang="es-ES" sz="1400" dirty="0"/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8028235" y="548680"/>
              <a:ext cx="1008261" cy="523220"/>
            </a:xfrm>
            <a:prstGeom prst="rect">
              <a:avLst/>
            </a:prstGeom>
            <a:solidFill>
              <a:srgbClr val="00CC99">
                <a:alpha val="600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Vertiente </a:t>
              </a:r>
              <a:r>
                <a:rPr lang="es-ES_tradnl" sz="1400" dirty="0" smtClean="0"/>
                <a:t>externa</a:t>
              </a:r>
              <a:endParaRPr lang="es-ES" sz="1400" dirty="0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2555776" y="5877272"/>
              <a:ext cx="100811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683568" y="5661248"/>
              <a:ext cx="1862262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 de </a:t>
              </a:r>
              <a:r>
                <a:rPr lang="es-ES_tradnl" sz="1400" dirty="0" smtClean="0"/>
                <a:t>unión</a:t>
              </a:r>
              <a:br>
                <a:rPr lang="es-ES_tradnl" sz="1400" dirty="0" smtClean="0"/>
              </a:br>
              <a:r>
                <a:rPr lang="es-ES_tradnl" sz="1400" dirty="0" smtClean="0"/>
                <a:t>(no </a:t>
              </a:r>
              <a:r>
                <a:rPr lang="es-ES_tradnl" sz="1400" dirty="0" err="1" smtClean="0"/>
                <a:t>queratinizado</a:t>
              </a:r>
              <a:r>
                <a:rPr lang="es-ES_tradnl" sz="1400" dirty="0" smtClean="0"/>
                <a:t>)</a:t>
              </a:r>
              <a:endParaRPr lang="es-ES" sz="1400" dirty="0"/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7236296" y="6093296"/>
              <a:ext cx="936104" cy="30777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Corion</a:t>
              </a:r>
              <a:endParaRPr lang="es-ES" sz="1400" dirty="0"/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>
              <a:off x="1475656" y="3068960"/>
              <a:ext cx="504056" cy="108012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6" name="Text Box 21"/>
            <p:cNvSpPr txBox="1">
              <a:spLocks noChangeArrowheads="1"/>
            </p:cNvSpPr>
            <p:nvPr/>
          </p:nvSpPr>
          <p:spPr bwMode="auto">
            <a:xfrm>
              <a:off x="7236296" y="1903363"/>
              <a:ext cx="1758950" cy="517525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 </a:t>
              </a:r>
              <a:r>
                <a:rPr lang="es-ES_tradnl" sz="1400" dirty="0" err="1"/>
                <a:t>ortoqueratinizado</a:t>
              </a:r>
              <a:endParaRPr lang="es-ES" sz="1400" dirty="0"/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auto">
            <a:xfrm>
              <a:off x="2699792" y="3697868"/>
              <a:ext cx="2520280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 del </a:t>
              </a:r>
              <a:r>
                <a:rPr lang="es-ES_tradnl" sz="1400" dirty="0" smtClean="0"/>
                <a:t>surco </a:t>
              </a:r>
              <a:br>
                <a:rPr lang="es-ES_tradnl" sz="1400" dirty="0" smtClean="0"/>
              </a:br>
              <a:r>
                <a:rPr lang="es-ES_tradnl" sz="1400" dirty="0" smtClean="0"/>
                <a:t>(epitelio </a:t>
              </a:r>
              <a:r>
                <a:rPr lang="es-ES_tradnl" sz="1400" dirty="0" err="1" smtClean="0"/>
                <a:t>paraqueratinizado</a:t>
              </a:r>
              <a:r>
                <a:rPr lang="es-ES_tradnl" sz="1400" dirty="0" smtClean="0"/>
                <a:t>)</a:t>
              </a:r>
              <a:endParaRPr lang="es-ES" sz="1400" dirty="0"/>
            </a:p>
          </p:txBody>
        </p:sp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4211960" y="817548"/>
              <a:ext cx="2088232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err="1" smtClean="0"/>
                <a:t>Interfase</a:t>
              </a:r>
              <a:r>
                <a:rPr lang="es-ES_tradnl" sz="1400" dirty="0" smtClean="0"/>
                <a:t> epitelio-</a:t>
              </a:r>
              <a:r>
                <a:rPr lang="es-ES_tradnl" sz="1400" dirty="0" err="1" smtClean="0"/>
                <a:t>coriónica</a:t>
              </a:r>
              <a:r>
                <a:rPr lang="es-ES_tradnl" sz="1400" dirty="0" smtClean="0"/>
                <a:t> recta</a:t>
              </a:r>
              <a:endParaRPr lang="es-ES" sz="1400" dirty="0"/>
            </a:p>
          </p:txBody>
        </p:sp>
        <p:sp>
          <p:nvSpPr>
            <p:cNvPr id="39" name="Line 6"/>
            <p:cNvSpPr>
              <a:spLocks noChangeShapeType="1"/>
            </p:cNvSpPr>
            <p:nvPr/>
          </p:nvSpPr>
          <p:spPr bwMode="auto">
            <a:xfrm flipH="1">
              <a:off x="5004048" y="1340768"/>
              <a:ext cx="144016" cy="108012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0" name="Text Box 23"/>
            <p:cNvSpPr txBox="1">
              <a:spLocks noChangeArrowheads="1"/>
            </p:cNvSpPr>
            <p:nvPr/>
          </p:nvSpPr>
          <p:spPr bwMode="auto">
            <a:xfrm>
              <a:off x="6012160" y="4077072"/>
              <a:ext cx="2664296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err="1" smtClean="0"/>
                <a:t>Interfase</a:t>
              </a:r>
              <a:r>
                <a:rPr lang="es-ES_tradnl" sz="1400" dirty="0" smtClean="0"/>
                <a:t> epitelio-</a:t>
              </a:r>
              <a:r>
                <a:rPr lang="es-ES_tradnl" sz="1400" dirty="0" err="1" smtClean="0"/>
                <a:t>coriónica</a:t>
              </a:r>
              <a:r>
                <a:rPr lang="es-ES_tradnl" sz="1400" dirty="0" smtClean="0"/>
                <a:t> con crestas y papilas</a:t>
              </a:r>
              <a:endParaRPr lang="es-ES" sz="1400" dirty="0"/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V="1">
              <a:off x="7236296" y="3212976"/>
              <a:ext cx="288032" cy="86409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32 Imagen" descr="DSCN204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t="18982" b="2476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90114" name="Fotografía de Photo Editor" r:id="rId4" imgW="2505425" imgH="3134162" progId="">
              <p:embed/>
            </p:oleObj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- Periodonto de protección - Corte longitudinal </a:t>
            </a:r>
            <a:r>
              <a:rPr lang="es-ES" dirty="0" smtClean="0"/>
              <a:t>100x</a:t>
            </a:r>
            <a:endParaRPr lang="es-ES" dirty="0"/>
          </a:p>
        </p:txBody>
      </p:sp>
      <p:grpSp>
        <p:nvGrpSpPr>
          <p:cNvPr id="22" name="21 Grupo"/>
          <p:cNvGrpSpPr/>
          <p:nvPr/>
        </p:nvGrpSpPr>
        <p:grpSpPr>
          <a:xfrm>
            <a:off x="250826" y="764704"/>
            <a:ext cx="7921626" cy="5832949"/>
            <a:chOff x="250826" y="764704"/>
            <a:chExt cx="7921626" cy="5832949"/>
          </a:xfrm>
        </p:grpSpPr>
        <p:grpSp>
          <p:nvGrpSpPr>
            <p:cNvPr id="2" name="Group 34"/>
            <p:cNvGrpSpPr>
              <a:grpSpLocks/>
            </p:cNvGrpSpPr>
            <p:nvPr/>
          </p:nvGrpSpPr>
          <p:grpSpPr bwMode="auto">
            <a:xfrm>
              <a:off x="250826" y="2709864"/>
              <a:ext cx="7921626" cy="3887789"/>
              <a:chOff x="158" y="1707"/>
              <a:chExt cx="4990" cy="2449"/>
            </a:xfrm>
          </p:grpSpPr>
          <p:sp>
            <p:nvSpPr>
              <p:cNvPr id="22543" name="Text Box 5"/>
              <p:cNvSpPr txBox="1">
                <a:spLocks noChangeArrowheads="1"/>
              </p:cNvSpPr>
              <p:nvPr/>
            </p:nvSpPr>
            <p:spPr bwMode="auto">
              <a:xfrm>
                <a:off x="158" y="3964"/>
                <a:ext cx="707" cy="192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Dentina</a:t>
                </a:r>
                <a:endParaRPr lang="es-ES" sz="1400"/>
              </a:p>
            </p:txBody>
          </p:sp>
          <p:sp>
            <p:nvSpPr>
              <p:cNvPr id="22544" name="Line 6"/>
              <p:cNvSpPr>
                <a:spLocks noChangeShapeType="1"/>
              </p:cNvSpPr>
              <p:nvPr/>
            </p:nvSpPr>
            <p:spPr bwMode="auto">
              <a:xfrm flipV="1">
                <a:off x="1882" y="1707"/>
                <a:ext cx="590" cy="317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2550" name="Text Box 12"/>
              <p:cNvSpPr txBox="1">
                <a:spLocks noChangeArrowheads="1"/>
              </p:cNvSpPr>
              <p:nvPr/>
            </p:nvSpPr>
            <p:spPr bwMode="auto">
              <a:xfrm>
                <a:off x="4422" y="3748"/>
                <a:ext cx="726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Vasos sanguíneos</a:t>
                </a:r>
                <a:endParaRPr lang="es-ES" sz="1400" dirty="0"/>
              </a:p>
            </p:txBody>
          </p:sp>
          <p:sp>
            <p:nvSpPr>
              <p:cNvPr id="22551" name="Line 13"/>
              <p:cNvSpPr>
                <a:spLocks noChangeShapeType="1"/>
              </p:cNvSpPr>
              <p:nvPr/>
            </p:nvSpPr>
            <p:spPr bwMode="auto">
              <a:xfrm flipH="1" flipV="1">
                <a:off x="4241" y="3158"/>
                <a:ext cx="181" cy="726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2552" name="Line 14"/>
              <p:cNvSpPr>
                <a:spLocks noChangeShapeType="1"/>
              </p:cNvSpPr>
              <p:nvPr/>
            </p:nvSpPr>
            <p:spPr bwMode="auto">
              <a:xfrm flipH="1">
                <a:off x="3152" y="3884"/>
                <a:ext cx="1270" cy="202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259632" y="764704"/>
              <a:ext cx="2880270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Espacio correspondiente al esmalte perdido y surco gingival</a:t>
              </a:r>
              <a:endParaRPr lang="es-ES" sz="1400" dirty="0"/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H="1">
              <a:off x="2627784" y="1268760"/>
              <a:ext cx="0" cy="86409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 flipV="1">
              <a:off x="3707904" y="4869160"/>
              <a:ext cx="576064" cy="50405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5364088" y="908720"/>
              <a:ext cx="936104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/>
                <a:t>Epitelio  del surco</a:t>
              </a:r>
              <a:endParaRPr lang="es-ES" sz="1400" dirty="0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4283968" y="5138028"/>
              <a:ext cx="1440160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Células </a:t>
              </a:r>
              <a:r>
                <a:rPr lang="es-ES_tradnl" sz="1400" dirty="0" err="1" smtClean="0"/>
                <a:t>suprabasales</a:t>
              </a:r>
              <a:r>
                <a:rPr lang="es-ES_tradnl" sz="1400" dirty="0" smtClean="0"/>
                <a:t> </a:t>
              </a:r>
              <a:endParaRPr lang="es-ES" sz="1400" dirty="0"/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4499992" y="3356992"/>
              <a:ext cx="2592288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Corion (tejido conectivo laxo con infiltrado inflamatorio)</a:t>
              </a:r>
              <a:endParaRPr lang="es-ES" sz="1400" dirty="0"/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>
              <a:off x="2555776" y="5445224"/>
              <a:ext cx="360040" cy="93610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1835696" y="4922004"/>
              <a:ext cx="1224136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Células basales</a:t>
              </a:r>
              <a:endParaRPr lang="es-ES" sz="1400" dirty="0"/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2195736" y="3212976"/>
              <a:ext cx="1502222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Células superficiales</a:t>
              </a:r>
              <a:endParaRPr lang="es-ES" sz="1400" dirty="0"/>
            </a:p>
          </p:txBody>
        </p:sp>
        <p:sp>
          <p:nvSpPr>
            <p:cNvPr id="34" name="Line 13"/>
            <p:cNvSpPr>
              <a:spLocks noChangeShapeType="1"/>
            </p:cNvSpPr>
            <p:nvPr/>
          </p:nvSpPr>
          <p:spPr bwMode="auto">
            <a:xfrm flipH="1">
              <a:off x="4860032" y="3861048"/>
              <a:ext cx="720080" cy="50405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0112" y="1826240"/>
            <a:ext cx="3384376" cy="954107"/>
          </a:xfrm>
          <a:prstGeom prst="rect">
            <a:avLst/>
          </a:prstGeom>
          <a:solidFill>
            <a:srgbClr val="66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400" dirty="0">
                <a:sym typeface="Webdings" pitchFamily="18" charset="2"/>
              </a:rPr>
              <a:t> </a:t>
            </a:r>
            <a:r>
              <a:rPr lang="es-ES_tradnl" sz="1400" dirty="0" smtClean="0"/>
              <a:t>Nótense los espacios intercelulares evidentes el epitelio de unión que permiten el paso del fluido gingival desde el corion hacia el surco gingival.</a:t>
            </a:r>
            <a:endParaRPr lang="es-ES" sz="1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29" name="Picture 37" descr="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t="4785"/>
          <a:stretch>
            <a:fillRect/>
          </a:stretch>
        </p:blipFill>
        <p:spPr bwMode="auto">
          <a:xfrm>
            <a:off x="468313" y="836613"/>
            <a:ext cx="3027362" cy="3844925"/>
          </a:xfrm>
          <a:prstGeom prst="rect">
            <a:avLst/>
          </a:prstGeom>
          <a:noFill/>
        </p:spPr>
      </p:pic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1692275" y="3284538"/>
            <a:ext cx="1085850" cy="1152525"/>
          </a:xfrm>
          <a:prstGeom prst="ellipse">
            <a:avLst/>
          </a:prstGeom>
          <a:noFill/>
          <a:ln w="38100">
            <a:solidFill>
              <a:srgbClr val="66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85028" name="Picture 36" descr="10xcemento"/>
          <p:cNvPicPr>
            <a:picLocks noChangeAspect="1" noChangeArrowheads="1"/>
          </p:cNvPicPr>
          <p:nvPr/>
        </p:nvPicPr>
        <p:blipFill>
          <a:blip r:embed="rId5" cstate="print">
            <a:lum bright="18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5027" name="Object 35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69634" name="Fotografía de Photo Editor" r:id="rId6" imgW="2505425" imgH="3134162" progId="">
              <p:embed/>
            </p:oleObj>
          </a:graphicData>
        </a:graphic>
      </p:graphicFrame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- Periodonto de inserción - Corte longitudinal </a:t>
            </a:r>
            <a:r>
              <a:rPr lang="es-ES" dirty="0" smtClean="0"/>
              <a:t>100x</a:t>
            </a:r>
            <a:endParaRPr lang="es-ES" dirty="0"/>
          </a:p>
        </p:txBody>
      </p:sp>
      <p:grpSp>
        <p:nvGrpSpPr>
          <p:cNvPr id="29" name="28 Grupo"/>
          <p:cNvGrpSpPr/>
          <p:nvPr/>
        </p:nvGrpSpPr>
        <p:grpSpPr>
          <a:xfrm>
            <a:off x="107950" y="676275"/>
            <a:ext cx="8567738" cy="5776913"/>
            <a:chOff x="107950" y="676275"/>
            <a:chExt cx="8567738" cy="5776913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107950" y="676275"/>
              <a:ext cx="8567738" cy="5776913"/>
              <a:chOff x="68" y="426"/>
              <a:chExt cx="5397" cy="3639"/>
            </a:xfrm>
          </p:grpSpPr>
          <p:sp>
            <p:nvSpPr>
              <p:cNvPr id="84998" name="Text Box 6"/>
              <p:cNvSpPr txBox="1">
                <a:spLocks noChangeArrowheads="1"/>
              </p:cNvSpPr>
              <p:nvPr/>
            </p:nvSpPr>
            <p:spPr bwMode="auto">
              <a:xfrm>
                <a:off x="1021" y="3467"/>
                <a:ext cx="680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Foramen apical</a:t>
                </a:r>
                <a:endParaRPr lang="es-ES" sz="1400"/>
              </a:p>
            </p:txBody>
          </p:sp>
          <p:sp>
            <p:nvSpPr>
              <p:cNvPr id="84999" name="Text Box 8"/>
              <p:cNvSpPr txBox="1">
                <a:spLocks noChangeArrowheads="1"/>
              </p:cNvSpPr>
              <p:nvPr/>
            </p:nvSpPr>
            <p:spPr bwMode="auto">
              <a:xfrm>
                <a:off x="4558" y="618"/>
                <a:ext cx="907" cy="192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Hueso alveolar</a:t>
                </a:r>
                <a:endParaRPr lang="es-ES" sz="1400" dirty="0"/>
              </a:p>
            </p:txBody>
          </p:sp>
          <p:sp>
            <p:nvSpPr>
              <p:cNvPr id="85000" name="Text Box 9"/>
              <p:cNvSpPr txBox="1">
                <a:spLocks noChangeArrowheads="1"/>
              </p:cNvSpPr>
              <p:nvPr/>
            </p:nvSpPr>
            <p:spPr bwMode="auto">
              <a:xfrm>
                <a:off x="4875" y="3694"/>
                <a:ext cx="545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Médula ósea</a:t>
                </a:r>
                <a:endParaRPr lang="es-ES" sz="1400"/>
              </a:p>
            </p:txBody>
          </p:sp>
          <p:sp>
            <p:nvSpPr>
              <p:cNvPr id="85009" name="Text Box 22"/>
              <p:cNvSpPr txBox="1">
                <a:spLocks noChangeArrowheads="1"/>
              </p:cNvSpPr>
              <p:nvPr/>
            </p:nvSpPr>
            <p:spPr bwMode="auto">
              <a:xfrm>
                <a:off x="1879" y="1253"/>
                <a:ext cx="593" cy="192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Dentina</a:t>
                </a:r>
                <a:endParaRPr lang="es-ES" sz="1400"/>
              </a:p>
            </p:txBody>
          </p:sp>
          <p:sp>
            <p:nvSpPr>
              <p:cNvPr id="85010" name="Text Box 23"/>
              <p:cNvSpPr txBox="1">
                <a:spLocks noChangeArrowheads="1"/>
              </p:cNvSpPr>
              <p:nvPr/>
            </p:nvSpPr>
            <p:spPr bwMode="auto">
              <a:xfrm>
                <a:off x="1882" y="1933"/>
                <a:ext cx="590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Cemento celular</a:t>
                </a:r>
                <a:endParaRPr lang="es-ES" sz="1400"/>
              </a:p>
            </p:txBody>
          </p:sp>
          <p:sp>
            <p:nvSpPr>
              <p:cNvPr id="85011" name="Line 24"/>
              <p:cNvSpPr>
                <a:spLocks noChangeShapeType="1"/>
              </p:cNvSpPr>
              <p:nvPr/>
            </p:nvSpPr>
            <p:spPr bwMode="auto">
              <a:xfrm>
                <a:off x="2517" y="2795"/>
                <a:ext cx="1270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12" name="Line 25"/>
              <p:cNvSpPr>
                <a:spLocks noChangeShapeType="1"/>
              </p:cNvSpPr>
              <p:nvPr/>
            </p:nvSpPr>
            <p:spPr bwMode="auto">
              <a:xfrm flipH="1">
                <a:off x="749" y="2795"/>
                <a:ext cx="1088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13" name="Line 26"/>
              <p:cNvSpPr>
                <a:spLocks noChangeShapeType="1"/>
              </p:cNvSpPr>
              <p:nvPr/>
            </p:nvSpPr>
            <p:spPr bwMode="auto">
              <a:xfrm>
                <a:off x="2472" y="1344"/>
                <a:ext cx="236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14" name="Line 27"/>
              <p:cNvSpPr>
                <a:spLocks noChangeShapeType="1"/>
              </p:cNvSpPr>
              <p:nvPr/>
            </p:nvSpPr>
            <p:spPr bwMode="auto">
              <a:xfrm flipH="1">
                <a:off x="1382" y="2069"/>
                <a:ext cx="500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16" name="Line 29"/>
              <p:cNvSpPr>
                <a:spLocks noChangeShapeType="1"/>
              </p:cNvSpPr>
              <p:nvPr/>
            </p:nvSpPr>
            <p:spPr bwMode="auto">
              <a:xfrm flipH="1">
                <a:off x="2154" y="618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17" name="Text Box 30"/>
              <p:cNvSpPr txBox="1">
                <a:spLocks noChangeArrowheads="1"/>
              </p:cNvSpPr>
              <p:nvPr/>
            </p:nvSpPr>
            <p:spPr bwMode="auto">
              <a:xfrm>
                <a:off x="1882" y="426"/>
                <a:ext cx="590" cy="192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Pulpa</a:t>
                </a:r>
                <a:endParaRPr lang="es-ES" sz="1400"/>
              </a:p>
            </p:txBody>
          </p:sp>
          <p:sp>
            <p:nvSpPr>
              <p:cNvPr id="85018" name="Line 32"/>
              <p:cNvSpPr>
                <a:spLocks noChangeShapeType="1"/>
              </p:cNvSpPr>
              <p:nvPr/>
            </p:nvSpPr>
            <p:spPr bwMode="auto">
              <a:xfrm>
                <a:off x="1338" y="3793"/>
                <a:ext cx="457" cy="272"/>
              </a:xfrm>
              <a:prstGeom prst="lin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30" name="Line 26"/>
              <p:cNvSpPr>
                <a:spLocks noChangeShapeType="1"/>
              </p:cNvSpPr>
              <p:nvPr/>
            </p:nvSpPr>
            <p:spPr bwMode="auto">
              <a:xfrm flipH="1">
                <a:off x="1638" y="1344"/>
                <a:ext cx="236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31" name="Text Box 8"/>
              <p:cNvSpPr txBox="1">
                <a:spLocks noChangeArrowheads="1"/>
              </p:cNvSpPr>
              <p:nvPr/>
            </p:nvSpPr>
            <p:spPr bwMode="auto">
              <a:xfrm>
                <a:off x="68" y="1290"/>
                <a:ext cx="544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Hueso alveolar</a:t>
                </a:r>
                <a:endParaRPr lang="es-ES" sz="1400" dirty="0"/>
              </a:p>
            </p:txBody>
          </p:sp>
          <p:sp>
            <p:nvSpPr>
              <p:cNvPr id="85032" name="Line 26"/>
              <p:cNvSpPr>
                <a:spLocks noChangeShapeType="1"/>
              </p:cNvSpPr>
              <p:nvPr/>
            </p:nvSpPr>
            <p:spPr bwMode="auto">
              <a:xfrm>
                <a:off x="2472" y="2069"/>
                <a:ext cx="589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5033" name="Text Box 8"/>
              <p:cNvSpPr txBox="1">
                <a:spLocks noChangeArrowheads="1"/>
              </p:cNvSpPr>
              <p:nvPr/>
            </p:nvSpPr>
            <p:spPr bwMode="auto">
              <a:xfrm>
                <a:off x="1837" y="2659"/>
                <a:ext cx="680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Ligamento </a:t>
                </a:r>
                <a:r>
                  <a:rPr lang="es-ES_tradnl" sz="1400" dirty="0" err="1"/>
                  <a:t>periodontal</a:t>
                </a:r>
                <a:endParaRPr lang="es-ES" sz="1400" dirty="0"/>
              </a:p>
            </p:txBody>
          </p:sp>
        </p:grp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5364088" y="5877272"/>
              <a:ext cx="1296144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Línea incremental</a:t>
              </a:r>
              <a:endParaRPr lang="es-ES" sz="1400" dirty="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5940152" y="4869160"/>
              <a:ext cx="791989" cy="100811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7020272" y="3121804"/>
              <a:ext cx="1296144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Línea </a:t>
              </a:r>
              <a:r>
                <a:rPr lang="es-ES_tradnl" sz="1400" dirty="0" err="1" smtClean="0"/>
                <a:t>reversal</a:t>
              </a:r>
              <a:endParaRPr lang="es-ES" sz="1400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H="1">
              <a:off x="7308304" y="3645024"/>
              <a:ext cx="288032" cy="93610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66" name="Picture 26" descr="2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t="4785"/>
          <a:stretch>
            <a:fillRect/>
          </a:stretch>
        </p:blipFill>
        <p:spPr bwMode="auto">
          <a:xfrm>
            <a:off x="468313" y="836613"/>
            <a:ext cx="3027362" cy="3844925"/>
          </a:xfrm>
          <a:prstGeom prst="rect">
            <a:avLst/>
          </a:prstGeom>
          <a:noFill/>
        </p:spPr>
      </p:pic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1228725" y="2347913"/>
            <a:ext cx="679450" cy="720725"/>
          </a:xfrm>
          <a:prstGeom prst="ellipse">
            <a:avLst/>
          </a:prstGeom>
          <a:noFill/>
          <a:ln w="38100">
            <a:solidFill>
              <a:srgbClr val="66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87068" name="Picture 28" descr="40x cemacel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graphicFrame>
        <p:nvGraphicFramePr>
          <p:cNvPr id="87063" name="Object 23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70658" name="Fotografía de Photo Editor" r:id="rId6" imgW="2505425" imgH="3134162" progId="">
              <p:embed/>
            </p:oleObj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Diente de rata in situ - Periodonto de inserción - Corte longitudinal </a:t>
            </a:r>
            <a:r>
              <a:rPr lang="es-ES" dirty="0" smtClean="0"/>
              <a:t>400x</a:t>
            </a:r>
            <a:endParaRPr lang="es-ES" dirty="0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4788024" y="531257"/>
            <a:ext cx="3673475" cy="738664"/>
          </a:xfrm>
          <a:prstGeom prst="rect">
            <a:avLst/>
          </a:prstGeom>
          <a:solidFill>
            <a:srgbClr val="66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>
                <a:sym typeface="Webdings" pitchFamily="18" charset="2"/>
              </a:rPr>
              <a:t> </a:t>
            </a:r>
            <a:r>
              <a:rPr lang="es-ES_tradnl" sz="1400" dirty="0" smtClean="0"/>
              <a:t>Nótese la disposición de los fibroblastos, siguiendo la orientación de las fibras del ligamento </a:t>
            </a:r>
            <a:r>
              <a:rPr lang="es-ES_tradnl" sz="1400" dirty="0" err="1" smtClean="0"/>
              <a:t>periodontal</a:t>
            </a:r>
            <a:r>
              <a:rPr lang="es-ES_tradnl" sz="1400" dirty="0" smtClean="0"/>
              <a:t>.</a:t>
            </a:r>
            <a:endParaRPr lang="es-ES" sz="1400" dirty="0"/>
          </a:p>
        </p:txBody>
      </p:sp>
      <p:grpSp>
        <p:nvGrpSpPr>
          <p:cNvPr id="31" name="30 Grupo"/>
          <p:cNvGrpSpPr/>
          <p:nvPr/>
        </p:nvGrpSpPr>
        <p:grpSpPr>
          <a:xfrm>
            <a:off x="107504" y="895350"/>
            <a:ext cx="7704583" cy="5964238"/>
            <a:chOff x="107504" y="895350"/>
            <a:chExt cx="7704583" cy="5964238"/>
          </a:xfrm>
        </p:grpSpPr>
        <p:sp>
          <p:nvSpPr>
            <p:cNvPr id="87045" name="Line 8"/>
            <p:cNvSpPr>
              <a:spLocks noChangeShapeType="1"/>
            </p:cNvSpPr>
            <p:nvPr/>
          </p:nvSpPr>
          <p:spPr bwMode="auto">
            <a:xfrm flipH="1">
              <a:off x="306388" y="6859588"/>
              <a:ext cx="13112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grpSp>
          <p:nvGrpSpPr>
            <p:cNvPr id="2" name="Group 29"/>
            <p:cNvGrpSpPr>
              <a:grpSpLocks/>
            </p:cNvGrpSpPr>
            <p:nvPr/>
          </p:nvGrpSpPr>
          <p:grpSpPr bwMode="auto">
            <a:xfrm>
              <a:off x="315912" y="895350"/>
              <a:ext cx="7496175" cy="5859466"/>
              <a:chOff x="199" y="564"/>
              <a:chExt cx="4722" cy="3691"/>
            </a:xfrm>
          </p:grpSpPr>
          <p:sp>
            <p:nvSpPr>
              <p:cNvPr id="87048" name="Text Box 5"/>
              <p:cNvSpPr txBox="1">
                <a:spLocks noChangeArrowheads="1"/>
              </p:cNvSpPr>
              <p:nvPr/>
            </p:nvSpPr>
            <p:spPr bwMode="auto">
              <a:xfrm>
                <a:off x="4149" y="1888"/>
                <a:ext cx="772" cy="192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Dentina</a:t>
                </a:r>
                <a:endParaRPr lang="es-ES" sz="1400" dirty="0"/>
              </a:p>
            </p:txBody>
          </p:sp>
          <p:sp>
            <p:nvSpPr>
              <p:cNvPr id="87050" name="Text Box 10"/>
              <p:cNvSpPr txBox="1">
                <a:spLocks noChangeArrowheads="1"/>
              </p:cNvSpPr>
              <p:nvPr/>
            </p:nvSpPr>
            <p:spPr bwMode="auto">
              <a:xfrm>
                <a:off x="199" y="3929"/>
                <a:ext cx="685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Hueso alveolar</a:t>
                </a:r>
                <a:endParaRPr lang="es-ES" sz="1400" dirty="0"/>
              </a:p>
            </p:txBody>
          </p:sp>
          <p:sp>
            <p:nvSpPr>
              <p:cNvPr id="87051" name="Text Box 11"/>
              <p:cNvSpPr txBox="1">
                <a:spLocks noChangeArrowheads="1"/>
              </p:cNvSpPr>
              <p:nvPr/>
            </p:nvSpPr>
            <p:spPr bwMode="auto">
              <a:xfrm>
                <a:off x="1846" y="564"/>
                <a:ext cx="853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Vasos sanguíneos</a:t>
                </a:r>
                <a:endParaRPr lang="es-ES" sz="1400"/>
              </a:p>
            </p:txBody>
          </p:sp>
          <p:sp>
            <p:nvSpPr>
              <p:cNvPr id="87054" name="Line 14"/>
              <p:cNvSpPr>
                <a:spLocks noChangeShapeType="1"/>
              </p:cNvSpPr>
              <p:nvPr/>
            </p:nvSpPr>
            <p:spPr bwMode="auto">
              <a:xfrm flipH="1" flipV="1">
                <a:off x="1347" y="708"/>
                <a:ext cx="499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87058" name="Text Box 18"/>
              <p:cNvSpPr txBox="1">
                <a:spLocks noChangeArrowheads="1"/>
              </p:cNvSpPr>
              <p:nvPr/>
            </p:nvSpPr>
            <p:spPr bwMode="auto">
              <a:xfrm>
                <a:off x="1884" y="3694"/>
                <a:ext cx="815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 dirty="0"/>
                  <a:t>Ligamento </a:t>
                </a:r>
                <a:r>
                  <a:rPr lang="es-ES_tradnl" sz="1400" dirty="0" err="1"/>
                  <a:t>periodontal</a:t>
                </a:r>
                <a:endParaRPr lang="es-ES" sz="1400" dirty="0"/>
              </a:p>
            </p:txBody>
          </p:sp>
          <p:sp>
            <p:nvSpPr>
              <p:cNvPr id="87060" name="Text Box 23"/>
              <p:cNvSpPr txBox="1">
                <a:spLocks noChangeArrowheads="1"/>
              </p:cNvSpPr>
              <p:nvPr/>
            </p:nvSpPr>
            <p:spPr bwMode="auto">
              <a:xfrm>
                <a:off x="1335" y="1607"/>
                <a:ext cx="910" cy="326"/>
              </a:xfrm>
              <a:prstGeom prst="rect">
                <a:avLst/>
              </a:prstGeom>
              <a:solidFill>
                <a:srgbClr val="66FFCC">
                  <a:alpha val="7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400"/>
                  <a:t>Cemento acelular</a:t>
                </a:r>
                <a:endParaRPr lang="es-ES" sz="1400"/>
              </a:p>
            </p:txBody>
          </p:sp>
          <p:sp>
            <p:nvSpPr>
              <p:cNvPr id="87061" name="Line 24"/>
              <p:cNvSpPr>
                <a:spLocks noChangeShapeType="1"/>
              </p:cNvSpPr>
              <p:nvPr/>
            </p:nvSpPr>
            <p:spPr bwMode="auto">
              <a:xfrm>
                <a:off x="2245" y="1752"/>
                <a:ext cx="544" cy="0"/>
              </a:xfrm>
              <a:prstGeom prst="line">
                <a:avLst/>
              </a:prstGeom>
              <a:noFill/>
              <a:ln w="19050">
                <a:solidFill>
                  <a:srgbClr val="66FF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 flipH="1" flipV="1">
              <a:off x="539552" y="1124744"/>
              <a:ext cx="792088" cy="86409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>
              <a:off x="539552" y="1988840"/>
              <a:ext cx="792088" cy="57606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611560" y="3717032"/>
              <a:ext cx="288032" cy="180020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611560" y="5013176"/>
              <a:ext cx="576064" cy="50405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3059336" y="3861048"/>
              <a:ext cx="1656680" cy="36004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H="1" flipV="1">
              <a:off x="3059832" y="3573016"/>
              <a:ext cx="1656184" cy="28803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4716016" y="3717032"/>
              <a:ext cx="1368152" cy="30777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Fibroblastos</a:t>
              </a:r>
              <a:endParaRPr lang="es-ES" sz="1400" dirty="0"/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107504" y="5517232"/>
              <a:ext cx="1296144" cy="52322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Líneas </a:t>
              </a:r>
              <a:r>
                <a:rPr lang="es-ES_tradnl" sz="1400" dirty="0" err="1" smtClean="0"/>
                <a:t>reversales</a:t>
              </a:r>
              <a:endParaRPr lang="es-ES" sz="1400" dirty="0"/>
            </a:p>
          </p:txBody>
        </p:sp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1331640" y="1844824"/>
              <a:ext cx="1225550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err="1" smtClean="0"/>
                <a:t>Osteocitos</a:t>
              </a:r>
              <a:endParaRPr lang="es-ES" sz="1400" dirty="0"/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flipH="1" flipV="1">
              <a:off x="1547168" y="4869160"/>
              <a:ext cx="79258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2339752" y="4725144"/>
              <a:ext cx="1368152" cy="30777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dirty="0" smtClean="0"/>
                <a:t>Osteoblasto</a:t>
              </a:r>
              <a:endParaRPr lang="es-ES" sz="1400" dirty="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7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4" grpId="0" animBg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cemento celular con osteoclasto 40x copy"/>
          <p:cNvPicPr>
            <a:picLocks noChangeAspect="1" noChangeArrowheads="1"/>
          </p:cNvPicPr>
          <p:nvPr/>
        </p:nvPicPr>
        <p:blipFill>
          <a:blip r:embed="rId3" cstate="print"/>
          <a:srcRect l="15079" r="1648" b="-1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Sector </a:t>
            </a:r>
            <a:r>
              <a:rPr lang="es-ES" dirty="0" err="1"/>
              <a:t>periapical</a:t>
            </a:r>
            <a:r>
              <a:rPr lang="es-ES" dirty="0"/>
              <a:t> - </a:t>
            </a:r>
            <a:r>
              <a:rPr lang="es-ES" dirty="0" smtClean="0"/>
              <a:t>400x</a:t>
            </a:r>
            <a:endParaRPr lang="es-ES" dirty="0"/>
          </a:p>
        </p:txBody>
      </p:sp>
      <p:grpSp>
        <p:nvGrpSpPr>
          <p:cNvPr id="26660" name="Group 36"/>
          <p:cNvGrpSpPr>
            <a:grpSpLocks/>
          </p:cNvGrpSpPr>
          <p:nvPr/>
        </p:nvGrpSpPr>
        <p:grpSpPr bwMode="auto">
          <a:xfrm>
            <a:off x="107950" y="531813"/>
            <a:ext cx="8977313" cy="6270625"/>
            <a:chOff x="68" y="335"/>
            <a:chExt cx="5655" cy="3950"/>
          </a:xfrm>
        </p:grpSpPr>
        <p:graphicFrame>
          <p:nvGraphicFramePr>
            <p:cNvPr id="26651" name="Object 27"/>
            <p:cNvGraphicFramePr>
              <a:graphicFrameLocks noChangeAspect="1"/>
            </p:cNvGraphicFramePr>
            <p:nvPr/>
          </p:nvGraphicFramePr>
          <p:xfrm>
            <a:off x="5511" y="4020"/>
            <a:ext cx="212" cy="265"/>
          </p:xfrm>
          <a:graphic>
            <a:graphicData uri="http://schemas.openxmlformats.org/presentationml/2006/ole">
              <p:oleObj spid="_x0000_s26651" name="Fotografía de Photo Editor" r:id="rId4" imgW="2505425" imgH="3134162" progId="">
                <p:embed/>
              </p:oleObj>
            </a:graphicData>
          </a:graphic>
        </p:graphicFrame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2234" y="1834"/>
              <a:ext cx="129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Célula de recubrimiento óseo</a:t>
              </a:r>
              <a:endParaRPr lang="es-ES" sz="1400"/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325" y="564"/>
              <a:ext cx="69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celular</a:t>
              </a:r>
              <a:endParaRPr lang="es-ES" sz="1400"/>
            </a:p>
          </p:txBody>
        </p:sp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>
              <a:off x="4278" y="927"/>
              <a:ext cx="689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Hueso alveolar</a:t>
              </a:r>
              <a:endParaRPr lang="es-ES" sz="1400"/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68" y="1888"/>
              <a:ext cx="86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Cementocitos</a:t>
              </a:r>
              <a:endParaRPr lang="es-ES" sz="1400"/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 flipV="1">
              <a:off x="340" y="1389"/>
              <a:ext cx="635" cy="499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35" name="Line 11"/>
            <p:cNvSpPr>
              <a:spLocks noChangeShapeType="1"/>
            </p:cNvSpPr>
            <p:nvPr/>
          </p:nvSpPr>
          <p:spPr bwMode="auto">
            <a:xfrm flipV="1">
              <a:off x="340" y="1117"/>
              <a:ext cx="45" cy="77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4365" y="2478"/>
              <a:ext cx="82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Osteocitos</a:t>
              </a:r>
              <a:endParaRPr lang="es-ES" sz="1400"/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H="1" flipV="1">
              <a:off x="4715" y="1537"/>
              <a:ext cx="25" cy="94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 flipV="1">
              <a:off x="4740" y="2231"/>
              <a:ext cx="265" cy="24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39" name="Text Box 15"/>
            <p:cNvSpPr txBox="1">
              <a:spLocks noChangeArrowheads="1"/>
            </p:cNvSpPr>
            <p:nvPr/>
          </p:nvSpPr>
          <p:spPr bwMode="auto">
            <a:xfrm>
              <a:off x="579" y="3964"/>
              <a:ext cx="153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Ligamento periodontal</a:t>
              </a:r>
              <a:endParaRPr lang="es-ES" sz="1400"/>
            </a:p>
          </p:txBody>
        </p:sp>
        <p:sp>
          <p:nvSpPr>
            <p:cNvPr id="26641" name="Line 18"/>
            <p:cNvSpPr>
              <a:spLocks noChangeShapeType="1"/>
            </p:cNvSpPr>
            <p:nvPr/>
          </p:nvSpPr>
          <p:spPr bwMode="auto">
            <a:xfrm flipV="1">
              <a:off x="3061" y="3041"/>
              <a:ext cx="324" cy="29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42" name="Text Box 19"/>
            <p:cNvSpPr txBox="1">
              <a:spLocks noChangeArrowheads="1"/>
            </p:cNvSpPr>
            <p:nvPr/>
          </p:nvSpPr>
          <p:spPr bwMode="auto">
            <a:xfrm>
              <a:off x="2178" y="3249"/>
              <a:ext cx="88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Osteoclastos</a:t>
              </a:r>
              <a:endParaRPr lang="es-ES" sz="1400"/>
            </a:p>
          </p:txBody>
        </p:sp>
        <p:sp>
          <p:nvSpPr>
            <p:cNvPr id="26643" name="Text Box 20"/>
            <p:cNvSpPr txBox="1">
              <a:spLocks noChangeArrowheads="1"/>
            </p:cNvSpPr>
            <p:nvPr/>
          </p:nvSpPr>
          <p:spPr bwMode="auto">
            <a:xfrm>
              <a:off x="5148" y="346"/>
              <a:ext cx="54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26644" name="Text Box 21"/>
            <p:cNvSpPr txBox="1">
              <a:spLocks noChangeArrowheads="1"/>
            </p:cNvSpPr>
            <p:nvPr/>
          </p:nvSpPr>
          <p:spPr bwMode="auto">
            <a:xfrm>
              <a:off x="3198" y="335"/>
              <a:ext cx="95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Osteoblastos</a:t>
              </a:r>
              <a:endParaRPr lang="es-ES" sz="1400"/>
            </a:p>
          </p:txBody>
        </p:sp>
        <p:sp>
          <p:nvSpPr>
            <p:cNvPr id="26645" name="Line 22"/>
            <p:cNvSpPr>
              <a:spLocks noChangeShapeType="1"/>
            </p:cNvSpPr>
            <p:nvPr/>
          </p:nvSpPr>
          <p:spPr bwMode="auto">
            <a:xfrm>
              <a:off x="3696" y="527"/>
              <a:ext cx="382" cy="2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46" name="Text Box 23"/>
            <p:cNvSpPr txBox="1">
              <a:spLocks noChangeArrowheads="1"/>
            </p:cNvSpPr>
            <p:nvPr/>
          </p:nvSpPr>
          <p:spPr bwMode="auto">
            <a:xfrm>
              <a:off x="1701" y="1525"/>
              <a:ext cx="861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Fibroblastos</a:t>
              </a:r>
              <a:endParaRPr lang="es-ES" sz="1400"/>
            </a:p>
          </p:txBody>
        </p:sp>
        <p:sp>
          <p:nvSpPr>
            <p:cNvPr id="26647" name="Line 18"/>
            <p:cNvSpPr>
              <a:spLocks noChangeShapeType="1"/>
            </p:cNvSpPr>
            <p:nvPr/>
          </p:nvSpPr>
          <p:spPr bwMode="auto">
            <a:xfrm>
              <a:off x="3061" y="3339"/>
              <a:ext cx="373" cy="44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52" name="Line 17"/>
            <p:cNvSpPr>
              <a:spLocks noChangeShapeType="1"/>
            </p:cNvSpPr>
            <p:nvPr/>
          </p:nvSpPr>
          <p:spPr bwMode="auto">
            <a:xfrm flipV="1">
              <a:off x="3288" y="1525"/>
              <a:ext cx="363" cy="31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653" name="Text Box 23"/>
            <p:cNvSpPr txBox="1">
              <a:spLocks noChangeArrowheads="1"/>
            </p:cNvSpPr>
            <p:nvPr/>
          </p:nvSpPr>
          <p:spPr bwMode="auto">
            <a:xfrm>
              <a:off x="4559" y="3475"/>
              <a:ext cx="816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Línea incremental</a:t>
              </a:r>
              <a:endParaRPr lang="es-ES" sz="1400"/>
            </a:p>
          </p:txBody>
        </p:sp>
        <p:sp>
          <p:nvSpPr>
            <p:cNvPr id="26654" name="Text Box 23"/>
            <p:cNvSpPr txBox="1">
              <a:spLocks noChangeArrowheads="1"/>
            </p:cNvSpPr>
            <p:nvPr/>
          </p:nvSpPr>
          <p:spPr bwMode="auto">
            <a:xfrm>
              <a:off x="2279" y="2560"/>
              <a:ext cx="873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Laguna de Howship</a:t>
              </a:r>
              <a:endParaRPr lang="es-ES" sz="1400"/>
            </a:p>
          </p:txBody>
        </p:sp>
        <p:sp>
          <p:nvSpPr>
            <p:cNvPr id="26655" name="Line 31"/>
            <p:cNvSpPr>
              <a:spLocks noChangeShapeType="1"/>
            </p:cNvSpPr>
            <p:nvPr/>
          </p:nvSpPr>
          <p:spPr bwMode="auto">
            <a:xfrm>
              <a:off x="3152" y="2704"/>
              <a:ext cx="681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6656" name="Line 32"/>
            <p:cNvSpPr>
              <a:spLocks noChangeShapeType="1"/>
            </p:cNvSpPr>
            <p:nvPr/>
          </p:nvSpPr>
          <p:spPr bwMode="auto">
            <a:xfrm flipH="1" flipV="1">
              <a:off x="4785" y="3203"/>
              <a:ext cx="157" cy="2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6657" name="Line 33"/>
            <p:cNvSpPr>
              <a:spLocks noChangeShapeType="1"/>
            </p:cNvSpPr>
            <p:nvPr/>
          </p:nvSpPr>
          <p:spPr bwMode="auto">
            <a:xfrm flipV="1">
              <a:off x="2154" y="1071"/>
              <a:ext cx="272" cy="45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6658" name="Line 34"/>
            <p:cNvSpPr>
              <a:spLocks noChangeShapeType="1"/>
            </p:cNvSpPr>
            <p:nvPr/>
          </p:nvSpPr>
          <p:spPr bwMode="auto">
            <a:xfrm flipH="1" flipV="1">
              <a:off x="2018" y="1117"/>
              <a:ext cx="136" cy="40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cemento celular 40x copy"/>
          <p:cNvPicPr>
            <a:picLocks noChangeAspect="1" noChangeArrowheads="1"/>
          </p:cNvPicPr>
          <p:nvPr/>
        </p:nvPicPr>
        <p:blipFill>
          <a:blip r:embed="rId3" cstate="print"/>
          <a:srcRect l="2997" t="4752" r="2173" b="3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eruptivo - Sector </a:t>
            </a:r>
            <a:r>
              <a:rPr lang="es-ES" dirty="0" err="1"/>
              <a:t>periapical</a:t>
            </a:r>
            <a:r>
              <a:rPr lang="es-ES" dirty="0"/>
              <a:t> - </a:t>
            </a:r>
            <a:r>
              <a:rPr lang="es-ES" dirty="0" smtClean="0"/>
              <a:t>400x</a:t>
            </a:r>
            <a:endParaRPr lang="es-ES" dirty="0"/>
          </a:p>
        </p:txBody>
      </p:sp>
      <p:graphicFrame>
        <p:nvGraphicFramePr>
          <p:cNvPr id="24602" name="Object 26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24602" name="Fotografía de Photo Editor" r:id="rId4" imgW="2505425" imgH="3134162" progId="">
              <p:embed/>
            </p:oleObj>
          </a:graphicData>
        </a:graphic>
      </p:graphicFrame>
      <p:grpSp>
        <p:nvGrpSpPr>
          <p:cNvPr id="24606" name="Group 30"/>
          <p:cNvGrpSpPr>
            <a:grpSpLocks/>
          </p:cNvGrpSpPr>
          <p:nvPr/>
        </p:nvGrpSpPr>
        <p:grpSpPr bwMode="auto">
          <a:xfrm>
            <a:off x="158750" y="533400"/>
            <a:ext cx="8851900" cy="6135688"/>
            <a:chOff x="100" y="336"/>
            <a:chExt cx="5576" cy="3865"/>
          </a:xfrm>
        </p:grpSpPr>
        <p:sp>
          <p:nvSpPr>
            <p:cNvPr id="24582" name="Text Box 8"/>
            <p:cNvSpPr txBox="1">
              <a:spLocks noChangeArrowheads="1"/>
            </p:cNvSpPr>
            <p:nvPr/>
          </p:nvSpPr>
          <p:spPr bwMode="auto">
            <a:xfrm>
              <a:off x="281" y="754"/>
              <a:ext cx="83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 celular</a:t>
              </a:r>
              <a:endParaRPr lang="es-ES" sz="1400"/>
            </a:p>
          </p:txBody>
        </p:sp>
        <p:sp>
          <p:nvSpPr>
            <p:cNvPr id="24583" name="Text Box 9"/>
            <p:cNvSpPr txBox="1">
              <a:spLocks noChangeArrowheads="1"/>
            </p:cNvSpPr>
            <p:nvPr/>
          </p:nvSpPr>
          <p:spPr bwMode="auto">
            <a:xfrm>
              <a:off x="4558" y="1162"/>
              <a:ext cx="1031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Hueso alveolar</a:t>
              </a:r>
              <a:endParaRPr lang="es-ES" sz="1400"/>
            </a:p>
          </p:txBody>
        </p:sp>
        <p:sp>
          <p:nvSpPr>
            <p:cNvPr id="24584" name="Text Box 10"/>
            <p:cNvSpPr txBox="1">
              <a:spLocks noChangeArrowheads="1"/>
            </p:cNvSpPr>
            <p:nvPr/>
          </p:nvSpPr>
          <p:spPr bwMode="auto">
            <a:xfrm>
              <a:off x="100" y="2704"/>
              <a:ext cx="87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Cementocitos</a:t>
              </a:r>
              <a:endParaRPr lang="es-ES" sz="1400"/>
            </a:p>
          </p:txBody>
        </p:sp>
        <p:sp>
          <p:nvSpPr>
            <p:cNvPr id="24585" name="Line 11"/>
            <p:cNvSpPr>
              <a:spLocks noChangeShapeType="1"/>
            </p:cNvSpPr>
            <p:nvPr/>
          </p:nvSpPr>
          <p:spPr bwMode="auto">
            <a:xfrm flipH="1" flipV="1">
              <a:off x="252" y="2224"/>
              <a:ext cx="269" cy="48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86" name="Line 12"/>
            <p:cNvSpPr>
              <a:spLocks noChangeShapeType="1"/>
            </p:cNvSpPr>
            <p:nvPr/>
          </p:nvSpPr>
          <p:spPr bwMode="auto">
            <a:xfrm flipV="1">
              <a:off x="521" y="2333"/>
              <a:ext cx="56" cy="37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87" name="Text Box 13"/>
            <p:cNvSpPr txBox="1">
              <a:spLocks noChangeArrowheads="1"/>
            </p:cNvSpPr>
            <p:nvPr/>
          </p:nvSpPr>
          <p:spPr bwMode="auto">
            <a:xfrm>
              <a:off x="4645" y="2645"/>
              <a:ext cx="1031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Osteocitos</a:t>
              </a:r>
              <a:endParaRPr lang="es-ES" sz="1400"/>
            </a:p>
          </p:txBody>
        </p:sp>
        <p:sp>
          <p:nvSpPr>
            <p:cNvPr id="24588" name="Line 14"/>
            <p:cNvSpPr>
              <a:spLocks noChangeShapeType="1"/>
            </p:cNvSpPr>
            <p:nvPr/>
          </p:nvSpPr>
          <p:spPr bwMode="auto">
            <a:xfrm flipH="1" flipV="1">
              <a:off x="4863" y="1682"/>
              <a:ext cx="271" cy="96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89" name="Line 15"/>
            <p:cNvSpPr>
              <a:spLocks noChangeShapeType="1"/>
            </p:cNvSpPr>
            <p:nvPr/>
          </p:nvSpPr>
          <p:spPr bwMode="auto">
            <a:xfrm flipV="1">
              <a:off x="5134" y="2333"/>
              <a:ext cx="325" cy="31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90" name="Text Box 16"/>
            <p:cNvSpPr txBox="1">
              <a:spLocks noChangeArrowheads="1"/>
            </p:cNvSpPr>
            <p:nvPr/>
          </p:nvSpPr>
          <p:spPr bwMode="auto">
            <a:xfrm>
              <a:off x="1292" y="4009"/>
              <a:ext cx="154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Ligamento periodontal</a:t>
              </a:r>
              <a:endParaRPr lang="es-ES" sz="1400"/>
            </a:p>
          </p:txBody>
        </p:sp>
        <p:sp>
          <p:nvSpPr>
            <p:cNvPr id="24591" name="Text Box 17"/>
            <p:cNvSpPr txBox="1">
              <a:spLocks noChangeArrowheads="1"/>
            </p:cNvSpPr>
            <p:nvPr/>
          </p:nvSpPr>
          <p:spPr bwMode="auto">
            <a:xfrm>
              <a:off x="2848" y="336"/>
              <a:ext cx="848" cy="32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24592" name="Line 18"/>
            <p:cNvSpPr>
              <a:spLocks noChangeShapeType="1"/>
            </p:cNvSpPr>
            <p:nvPr/>
          </p:nvSpPr>
          <p:spPr bwMode="auto">
            <a:xfrm flipH="1">
              <a:off x="3107" y="663"/>
              <a:ext cx="181" cy="58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93" name="Line 19"/>
            <p:cNvSpPr>
              <a:spLocks noChangeShapeType="1"/>
            </p:cNvSpPr>
            <p:nvPr/>
          </p:nvSpPr>
          <p:spPr bwMode="auto">
            <a:xfrm>
              <a:off x="3288" y="663"/>
              <a:ext cx="489" cy="9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94" name="Text Box 20"/>
            <p:cNvSpPr txBox="1">
              <a:spLocks noChangeArrowheads="1"/>
            </p:cNvSpPr>
            <p:nvPr/>
          </p:nvSpPr>
          <p:spPr bwMode="auto">
            <a:xfrm>
              <a:off x="3539" y="3510"/>
              <a:ext cx="83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Línea reversal</a:t>
              </a:r>
              <a:endParaRPr lang="es-ES" sz="1400"/>
            </a:p>
          </p:txBody>
        </p:sp>
        <p:sp>
          <p:nvSpPr>
            <p:cNvPr id="24596" name="Text Box 22"/>
            <p:cNvSpPr txBox="1">
              <a:spLocks noChangeArrowheads="1"/>
            </p:cNvSpPr>
            <p:nvPr/>
          </p:nvSpPr>
          <p:spPr bwMode="auto">
            <a:xfrm>
              <a:off x="2699" y="2694"/>
              <a:ext cx="849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Osteoblastos</a:t>
              </a:r>
              <a:endParaRPr lang="es-ES" sz="1400"/>
            </a:p>
          </p:txBody>
        </p:sp>
        <p:sp>
          <p:nvSpPr>
            <p:cNvPr id="24597" name="Line 23"/>
            <p:cNvSpPr>
              <a:spLocks noChangeShapeType="1"/>
            </p:cNvSpPr>
            <p:nvPr/>
          </p:nvSpPr>
          <p:spPr bwMode="auto">
            <a:xfrm flipH="1">
              <a:off x="3071" y="2886"/>
              <a:ext cx="1" cy="42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598" name="Text Box 25"/>
            <p:cNvSpPr txBox="1">
              <a:spLocks noChangeArrowheads="1"/>
            </p:cNvSpPr>
            <p:nvPr/>
          </p:nvSpPr>
          <p:spPr bwMode="auto">
            <a:xfrm>
              <a:off x="1973" y="2024"/>
              <a:ext cx="92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Fibroblastos</a:t>
              </a:r>
              <a:endParaRPr lang="es-ES" sz="1400"/>
            </a:p>
          </p:txBody>
        </p:sp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 flipV="1">
              <a:off x="2426" y="1434"/>
              <a:ext cx="90" cy="59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4604" name="Line 28"/>
            <p:cNvSpPr>
              <a:spLocks noChangeShapeType="1"/>
            </p:cNvSpPr>
            <p:nvPr/>
          </p:nvSpPr>
          <p:spPr bwMode="auto">
            <a:xfrm flipV="1">
              <a:off x="2426" y="1071"/>
              <a:ext cx="317" cy="95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4605" name="Line 29"/>
            <p:cNvSpPr>
              <a:spLocks noChangeShapeType="1"/>
            </p:cNvSpPr>
            <p:nvPr/>
          </p:nvSpPr>
          <p:spPr bwMode="auto">
            <a:xfrm>
              <a:off x="3969" y="3702"/>
              <a:ext cx="0" cy="363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50825" y="549275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b="1" i="1" dirty="0">
                <a:solidFill>
                  <a:srgbClr val="00CC99"/>
                </a:solidFill>
              </a:rPr>
              <a:t>Preparado Nº 1: </a:t>
            </a:r>
          </a:p>
          <a:p>
            <a:endParaRPr lang="es-ES_tradnl" b="1" i="1" dirty="0">
              <a:solidFill>
                <a:srgbClr val="00CC99"/>
              </a:solidFill>
            </a:endParaRPr>
          </a:p>
          <a:p>
            <a:r>
              <a:rPr lang="es-ES_tradnl" sz="1600" b="1" dirty="0"/>
              <a:t>Mandíbula de rata con diente en </a:t>
            </a:r>
            <a:r>
              <a:rPr lang="es-ES_tradnl" sz="1600" b="1" dirty="0" err="1"/>
              <a:t>estadío</a:t>
            </a:r>
            <a:r>
              <a:rPr lang="es-ES_tradnl" sz="1600" b="1" dirty="0"/>
              <a:t> </a:t>
            </a:r>
            <a:r>
              <a:rPr lang="es-ES_tradnl" sz="1600" b="1" dirty="0" err="1"/>
              <a:t>preeruptivo</a:t>
            </a:r>
            <a:r>
              <a:rPr lang="es-ES_tradnl" sz="1600" b="1" dirty="0"/>
              <a:t>.</a:t>
            </a:r>
          </a:p>
          <a:p>
            <a:r>
              <a:rPr lang="es-ES_tradnl" sz="1600" b="1" i="1" dirty="0"/>
              <a:t>Corte histológico </a:t>
            </a:r>
            <a:r>
              <a:rPr lang="es-ES_tradnl" sz="1600" b="1" i="1" dirty="0" smtClean="0"/>
              <a:t>buco-lingual preparado </a:t>
            </a:r>
            <a:r>
              <a:rPr lang="es-ES_tradnl" sz="1600" b="1" i="1" dirty="0"/>
              <a:t>por descalcificación y coloreado con hematoxilina y eosina.</a:t>
            </a:r>
          </a:p>
          <a:p>
            <a:endParaRPr lang="es-ES_tradnl" sz="1600" b="1" i="1" dirty="0"/>
          </a:p>
          <a:p>
            <a:endParaRPr lang="es-ES_tradnl" sz="1600" b="1" i="1" dirty="0"/>
          </a:p>
          <a:p>
            <a:r>
              <a:rPr lang="es-AR" sz="1400" dirty="0"/>
              <a:t>Observar la </a:t>
            </a:r>
            <a:r>
              <a:rPr lang="es-AR" sz="1400" b="1" dirty="0">
                <a:solidFill>
                  <a:srgbClr val="00CC99"/>
                </a:solidFill>
              </a:rPr>
              <a:t>corona</a:t>
            </a:r>
            <a:r>
              <a:rPr lang="es-AR" sz="1400" dirty="0"/>
              <a:t> dentaria totalmente formada incluida en la canastilla ósea, la </a:t>
            </a:r>
            <a:r>
              <a:rPr lang="es-AR" sz="1400" b="1" dirty="0">
                <a:solidFill>
                  <a:srgbClr val="00CC99"/>
                </a:solidFill>
              </a:rPr>
              <a:t>vaina radicular de </a:t>
            </a:r>
            <a:r>
              <a:rPr lang="es-AR" sz="1400" b="1" dirty="0" err="1">
                <a:solidFill>
                  <a:srgbClr val="00CC99"/>
                </a:solidFill>
              </a:rPr>
              <a:t>Hertwig</a:t>
            </a:r>
            <a:r>
              <a:rPr lang="es-AR" sz="1400" dirty="0"/>
              <a:t> (formada por la unión del epitelio interno y externo del órgano del esmalte) y el </a:t>
            </a:r>
            <a:r>
              <a:rPr lang="es-AR" sz="1400" b="1" dirty="0">
                <a:solidFill>
                  <a:srgbClr val="00CC99"/>
                </a:solidFill>
              </a:rPr>
              <a:t>epitelio bucal conservado</a:t>
            </a:r>
            <a:r>
              <a:rPr lang="es-AR" sz="1400" dirty="0"/>
              <a:t>.</a:t>
            </a:r>
          </a:p>
          <a:p>
            <a:endParaRPr lang="es-AR" sz="1400" dirty="0"/>
          </a:p>
          <a:p>
            <a:r>
              <a:rPr lang="es-AR" sz="1400" dirty="0"/>
              <a:t>Notar el </a:t>
            </a:r>
            <a:r>
              <a:rPr lang="es-AR" sz="1400" b="1" dirty="0">
                <a:solidFill>
                  <a:srgbClr val="00CC99"/>
                </a:solidFill>
              </a:rPr>
              <a:t>tejido óseo </a:t>
            </a:r>
            <a:r>
              <a:rPr lang="es-AR" sz="1400" b="1" dirty="0" err="1">
                <a:solidFill>
                  <a:srgbClr val="00CC99"/>
                </a:solidFill>
              </a:rPr>
              <a:t>supracoronario</a:t>
            </a:r>
            <a:r>
              <a:rPr lang="es-AR" sz="1400" dirty="0"/>
              <a:t> en reabsorción con presencia de </a:t>
            </a:r>
            <a:r>
              <a:rPr lang="es-AR" sz="1400" b="1" dirty="0">
                <a:solidFill>
                  <a:srgbClr val="00CC99"/>
                </a:solidFill>
              </a:rPr>
              <a:t>osteoclastos</a:t>
            </a:r>
            <a:r>
              <a:rPr lang="es-AR" sz="1400" dirty="0"/>
              <a:t>.</a:t>
            </a:r>
          </a:p>
          <a:p>
            <a:pPr algn="ctr"/>
            <a:endParaRPr lang="es-AR" sz="1400" dirty="0"/>
          </a:p>
          <a:p>
            <a:pPr>
              <a:spcBef>
                <a:spcPct val="20000"/>
              </a:spcBef>
            </a:pPr>
            <a:endParaRPr lang="es-ES_tradnl" sz="1400" b="1" i="1" dirty="0"/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323850" y="908050"/>
            <a:ext cx="8569325" cy="0"/>
          </a:xfrm>
          <a:prstGeom prst="lin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59396" name="Fotografía de Photo Editor" r:id="rId3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2" descr="preeruptivo 2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l="1715" r="11629" b="57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dirty="0"/>
              <a:t>Mandíbula</a:t>
            </a:r>
            <a:r>
              <a:rPr lang="es-ES" dirty="0"/>
              <a:t> de rata con diente en estadio </a:t>
            </a:r>
            <a:r>
              <a:rPr lang="es-ES" dirty="0" err="1"/>
              <a:t>preeruptivo</a:t>
            </a:r>
            <a:r>
              <a:rPr lang="es-ES" dirty="0"/>
              <a:t> - </a:t>
            </a:r>
            <a:r>
              <a:rPr lang="es-ES" dirty="0" smtClean="0"/>
              <a:t>25x</a:t>
            </a:r>
            <a:endParaRPr lang="es-ES" dirty="0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11188" y="1989138"/>
            <a:ext cx="2952750" cy="1449387"/>
            <a:chOff x="204" y="1247"/>
            <a:chExt cx="1860" cy="913"/>
          </a:xfrm>
        </p:grpSpPr>
        <p:sp>
          <p:nvSpPr>
            <p:cNvPr id="3084" name="Text Box 13"/>
            <p:cNvSpPr txBox="1">
              <a:spLocks noChangeArrowheads="1"/>
            </p:cNvSpPr>
            <p:nvPr/>
          </p:nvSpPr>
          <p:spPr bwMode="auto">
            <a:xfrm>
              <a:off x="204" y="1247"/>
              <a:ext cx="1860" cy="460"/>
            </a:xfrm>
            <a:prstGeom prst="rect">
              <a:avLst/>
            </a:prstGeom>
            <a:solidFill>
              <a:srgbClr val="66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>
                  <a:sym typeface="Webdings" pitchFamily="18" charset="2"/>
                </a:rPr>
                <a:t> </a:t>
              </a:r>
              <a:r>
                <a:rPr lang="es-ES_tradnl" sz="1400"/>
                <a:t>Diente de crecimiento contínuo de la rata. No es el que deben observar.</a:t>
              </a:r>
              <a:endParaRPr lang="es-ES" sz="1400"/>
            </a:p>
          </p:txBody>
        </p:sp>
        <p:sp>
          <p:nvSpPr>
            <p:cNvPr id="3085" name="Line 14"/>
            <p:cNvSpPr>
              <a:spLocks noChangeShapeType="1"/>
            </p:cNvSpPr>
            <p:nvPr/>
          </p:nvSpPr>
          <p:spPr bwMode="auto">
            <a:xfrm>
              <a:off x="1111" y="1707"/>
              <a:ext cx="272" cy="453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3092" name="Group 20"/>
          <p:cNvGrpSpPr>
            <a:grpSpLocks/>
          </p:cNvGrpSpPr>
          <p:nvPr/>
        </p:nvGrpSpPr>
        <p:grpSpPr bwMode="auto">
          <a:xfrm>
            <a:off x="5649913" y="765175"/>
            <a:ext cx="2809875" cy="3467100"/>
            <a:chOff x="3559" y="482"/>
            <a:chExt cx="1770" cy="2184"/>
          </a:xfrm>
        </p:grpSpPr>
        <p:sp>
          <p:nvSpPr>
            <p:cNvPr id="3079" name="Line 32"/>
            <p:cNvSpPr>
              <a:spLocks noChangeShapeType="1"/>
            </p:cNvSpPr>
            <p:nvPr/>
          </p:nvSpPr>
          <p:spPr bwMode="auto">
            <a:xfrm flipH="1">
              <a:off x="3606" y="942"/>
              <a:ext cx="770" cy="946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80" name="Line 33"/>
            <p:cNvSpPr>
              <a:spLocks noChangeShapeType="1"/>
            </p:cNvSpPr>
            <p:nvPr/>
          </p:nvSpPr>
          <p:spPr bwMode="auto">
            <a:xfrm>
              <a:off x="4376" y="942"/>
              <a:ext cx="364" cy="1173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81" name="Text Box 35"/>
            <p:cNvSpPr txBox="1">
              <a:spLocks noChangeArrowheads="1"/>
            </p:cNvSpPr>
            <p:nvPr/>
          </p:nvSpPr>
          <p:spPr bwMode="auto">
            <a:xfrm>
              <a:off x="3559" y="482"/>
              <a:ext cx="1770" cy="460"/>
            </a:xfrm>
            <a:prstGeom prst="rect">
              <a:avLst/>
            </a:prstGeom>
            <a:solidFill>
              <a:srgbClr val="66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>
                  <a:sym typeface="Webdings" pitchFamily="18" charset="2"/>
                </a:rPr>
                <a:t> Artificio de técnica: e</a:t>
              </a:r>
              <a:r>
                <a:rPr lang="es-ES_tradnl" sz="1400"/>
                <a:t>spacios correspondientes a separación de los tejidos y pliegues.</a:t>
              </a:r>
              <a:endParaRPr lang="es-ES" sz="1400"/>
            </a:p>
          </p:txBody>
        </p:sp>
        <p:sp>
          <p:nvSpPr>
            <p:cNvPr id="3082" name="Line 37"/>
            <p:cNvSpPr>
              <a:spLocks noChangeShapeType="1"/>
            </p:cNvSpPr>
            <p:nvPr/>
          </p:nvSpPr>
          <p:spPr bwMode="auto">
            <a:xfrm>
              <a:off x="4376" y="942"/>
              <a:ext cx="45" cy="1724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83" name="Line 38"/>
            <p:cNvSpPr>
              <a:spLocks noChangeShapeType="1"/>
            </p:cNvSpPr>
            <p:nvPr/>
          </p:nvSpPr>
          <p:spPr bwMode="auto">
            <a:xfrm>
              <a:off x="4376" y="942"/>
              <a:ext cx="273" cy="311"/>
            </a:xfrm>
            <a:prstGeom prst="line">
              <a:avLst/>
            </a:prstGeom>
            <a:noFill/>
            <a:ln w="9525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aphicFrame>
        <p:nvGraphicFramePr>
          <p:cNvPr id="3090" name="Object 18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3090" name="Fotografía de Photo Editor" r:id="rId4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eeruptivo 2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l="1715" r="11629" b="57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dirty="0"/>
              <a:t>Mandíbula</a:t>
            </a:r>
            <a:r>
              <a:rPr lang="es-ES" dirty="0"/>
              <a:t> de rata con diente en estadio </a:t>
            </a:r>
            <a:r>
              <a:rPr lang="es-ES" dirty="0" err="1"/>
              <a:t>preeruptivo</a:t>
            </a:r>
            <a:r>
              <a:rPr lang="es-ES" dirty="0"/>
              <a:t> - </a:t>
            </a:r>
            <a:r>
              <a:rPr lang="es-ES" dirty="0" smtClean="0"/>
              <a:t>25x</a:t>
            </a:r>
            <a:endParaRPr lang="es-ES" dirty="0"/>
          </a:p>
        </p:txBody>
      </p:sp>
      <p:graphicFrame>
        <p:nvGraphicFramePr>
          <p:cNvPr id="4127" name="Object 31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4127" name="Fotografía de Photo Editor" r:id="rId4" imgW="2505425" imgH="3134162" progId="">
              <p:embed/>
            </p:oleObj>
          </a:graphicData>
        </a:graphic>
      </p:graphicFrame>
      <p:grpSp>
        <p:nvGrpSpPr>
          <p:cNvPr id="4135" name="Group 39"/>
          <p:cNvGrpSpPr>
            <a:grpSpLocks/>
          </p:cNvGrpSpPr>
          <p:nvPr/>
        </p:nvGrpSpPr>
        <p:grpSpPr bwMode="auto">
          <a:xfrm>
            <a:off x="1331913" y="603250"/>
            <a:ext cx="7704137" cy="6010275"/>
            <a:chOff x="839" y="380"/>
            <a:chExt cx="4853" cy="3786"/>
          </a:xfrm>
        </p:grpSpPr>
        <p:sp>
          <p:nvSpPr>
            <p:cNvPr id="4102" name="Text Box 15"/>
            <p:cNvSpPr txBox="1">
              <a:spLocks noChangeArrowheads="1"/>
            </p:cNvSpPr>
            <p:nvPr/>
          </p:nvSpPr>
          <p:spPr bwMode="auto">
            <a:xfrm>
              <a:off x="4366" y="3521"/>
              <a:ext cx="87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4103" name="Line 16"/>
            <p:cNvSpPr>
              <a:spLocks noChangeShapeType="1"/>
            </p:cNvSpPr>
            <p:nvPr/>
          </p:nvSpPr>
          <p:spPr bwMode="auto">
            <a:xfrm flipH="1" flipV="1">
              <a:off x="4189" y="2927"/>
              <a:ext cx="551" cy="59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04" name="Line 17"/>
            <p:cNvSpPr>
              <a:spLocks noChangeShapeType="1"/>
            </p:cNvSpPr>
            <p:nvPr/>
          </p:nvSpPr>
          <p:spPr bwMode="auto">
            <a:xfrm flipH="1" flipV="1">
              <a:off x="3334" y="3022"/>
              <a:ext cx="181" cy="539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05" name="Text Box 18"/>
            <p:cNvSpPr txBox="1">
              <a:spLocks noChangeArrowheads="1"/>
            </p:cNvSpPr>
            <p:nvPr/>
          </p:nvSpPr>
          <p:spPr bwMode="auto">
            <a:xfrm>
              <a:off x="3288" y="3566"/>
              <a:ext cx="59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Papila</a:t>
              </a:r>
              <a:br>
                <a:rPr lang="es-ES_tradnl" sz="1400"/>
              </a:br>
              <a:r>
                <a:rPr lang="es-ES_tradnl" sz="1400"/>
                <a:t>dentaria</a:t>
              </a:r>
              <a:endParaRPr lang="es-ES" sz="1400"/>
            </a:p>
          </p:txBody>
        </p:sp>
        <p:sp>
          <p:nvSpPr>
            <p:cNvPr id="4106" name="Text Box 19"/>
            <p:cNvSpPr txBox="1">
              <a:spLocks noChangeArrowheads="1"/>
            </p:cNvSpPr>
            <p:nvPr/>
          </p:nvSpPr>
          <p:spPr bwMode="auto">
            <a:xfrm>
              <a:off x="4921" y="2558"/>
              <a:ext cx="681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4107" name="Text Box 20"/>
            <p:cNvSpPr txBox="1">
              <a:spLocks noChangeArrowheads="1"/>
            </p:cNvSpPr>
            <p:nvPr/>
          </p:nvSpPr>
          <p:spPr bwMode="auto">
            <a:xfrm>
              <a:off x="4921" y="2205"/>
              <a:ext cx="681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4108" name="Text Box 21"/>
            <p:cNvSpPr txBox="1">
              <a:spLocks noChangeArrowheads="1"/>
            </p:cNvSpPr>
            <p:nvPr/>
          </p:nvSpPr>
          <p:spPr bwMode="auto">
            <a:xfrm>
              <a:off x="2789" y="1426"/>
              <a:ext cx="817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Matriz del esmalte</a:t>
              </a:r>
              <a:endParaRPr lang="es-ES" sz="1400"/>
            </a:p>
          </p:txBody>
        </p:sp>
        <p:sp>
          <p:nvSpPr>
            <p:cNvPr id="4109" name="Line 22"/>
            <p:cNvSpPr>
              <a:spLocks noChangeShapeType="1"/>
            </p:cNvSpPr>
            <p:nvPr/>
          </p:nvSpPr>
          <p:spPr bwMode="auto">
            <a:xfrm flipV="1">
              <a:off x="3605" y="1570"/>
              <a:ext cx="454" cy="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10" name="Line 23"/>
            <p:cNvSpPr>
              <a:spLocks noChangeShapeType="1"/>
            </p:cNvSpPr>
            <p:nvPr/>
          </p:nvSpPr>
          <p:spPr bwMode="auto">
            <a:xfrm flipH="1">
              <a:off x="4630" y="2320"/>
              <a:ext cx="291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11" name="Line 24"/>
            <p:cNvSpPr>
              <a:spLocks noChangeShapeType="1"/>
            </p:cNvSpPr>
            <p:nvPr/>
          </p:nvSpPr>
          <p:spPr bwMode="auto">
            <a:xfrm flipH="1" flipV="1">
              <a:off x="4513" y="2614"/>
              <a:ext cx="408" cy="3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12" name="Line 25"/>
            <p:cNvSpPr>
              <a:spLocks noChangeShapeType="1"/>
            </p:cNvSpPr>
            <p:nvPr/>
          </p:nvSpPr>
          <p:spPr bwMode="auto">
            <a:xfrm flipV="1">
              <a:off x="1763" y="3009"/>
              <a:ext cx="44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13" name="Text Box 26"/>
            <p:cNvSpPr txBox="1">
              <a:spLocks noChangeArrowheads="1"/>
            </p:cNvSpPr>
            <p:nvPr/>
          </p:nvSpPr>
          <p:spPr bwMode="auto">
            <a:xfrm>
              <a:off x="839" y="2921"/>
              <a:ext cx="924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4114" name="Text Box 27"/>
            <p:cNvSpPr txBox="1">
              <a:spLocks noChangeArrowheads="1"/>
            </p:cNvSpPr>
            <p:nvPr/>
          </p:nvSpPr>
          <p:spPr bwMode="auto">
            <a:xfrm>
              <a:off x="2245" y="3974"/>
              <a:ext cx="103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Canastilla ósea</a:t>
              </a:r>
              <a:endParaRPr lang="es-ES" sz="1400"/>
            </a:p>
          </p:txBody>
        </p:sp>
        <p:sp>
          <p:nvSpPr>
            <p:cNvPr id="4115" name="Line 28"/>
            <p:cNvSpPr>
              <a:spLocks noChangeShapeType="1"/>
            </p:cNvSpPr>
            <p:nvPr/>
          </p:nvSpPr>
          <p:spPr bwMode="auto">
            <a:xfrm flipV="1">
              <a:off x="2911" y="3430"/>
              <a:ext cx="60" cy="559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16" name="Text Box 29"/>
            <p:cNvSpPr txBox="1">
              <a:spLocks noChangeArrowheads="1"/>
            </p:cNvSpPr>
            <p:nvPr/>
          </p:nvSpPr>
          <p:spPr bwMode="auto">
            <a:xfrm>
              <a:off x="3432" y="380"/>
              <a:ext cx="809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Epitelio bucal</a:t>
              </a:r>
              <a:endParaRPr lang="es-ES" sz="1400"/>
            </a:p>
          </p:txBody>
        </p:sp>
        <p:sp>
          <p:nvSpPr>
            <p:cNvPr id="4118" name="Text Box 31"/>
            <p:cNvSpPr txBox="1">
              <a:spLocks noChangeArrowheads="1"/>
            </p:cNvSpPr>
            <p:nvPr/>
          </p:nvSpPr>
          <p:spPr bwMode="auto">
            <a:xfrm>
              <a:off x="839" y="2106"/>
              <a:ext cx="924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Nervio dentario inferior</a:t>
              </a:r>
              <a:endParaRPr lang="es-ES" sz="1400"/>
            </a:p>
          </p:txBody>
        </p:sp>
        <p:sp>
          <p:nvSpPr>
            <p:cNvPr id="4119" name="Line 32"/>
            <p:cNvSpPr>
              <a:spLocks noChangeShapeType="1"/>
            </p:cNvSpPr>
            <p:nvPr/>
          </p:nvSpPr>
          <p:spPr bwMode="auto">
            <a:xfrm>
              <a:off x="1763" y="2265"/>
              <a:ext cx="994" cy="44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20" name="Text Box 33"/>
            <p:cNvSpPr txBox="1">
              <a:spLocks noChangeArrowheads="1"/>
            </p:cNvSpPr>
            <p:nvPr/>
          </p:nvSpPr>
          <p:spPr bwMode="auto">
            <a:xfrm>
              <a:off x="4694" y="610"/>
              <a:ext cx="998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Tejido óseo supracoronario</a:t>
              </a:r>
              <a:endParaRPr lang="es-ES" sz="1400"/>
            </a:p>
          </p:txBody>
        </p:sp>
        <p:sp>
          <p:nvSpPr>
            <p:cNvPr id="4122" name="Text Box 35"/>
            <p:cNvSpPr txBox="1">
              <a:spLocks noChangeArrowheads="1"/>
            </p:cNvSpPr>
            <p:nvPr/>
          </p:nvSpPr>
          <p:spPr bwMode="auto">
            <a:xfrm>
              <a:off x="2880" y="754"/>
              <a:ext cx="1043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Corion </a:t>
              </a:r>
              <a:br>
                <a:rPr lang="es-ES_tradnl" sz="1400"/>
              </a:br>
              <a:r>
                <a:rPr lang="es-ES_tradnl" sz="1400"/>
                <a:t>(tejido conectivo)</a:t>
              </a:r>
              <a:endParaRPr lang="es-ES" sz="1400"/>
            </a:p>
          </p:txBody>
        </p:sp>
        <p:sp>
          <p:nvSpPr>
            <p:cNvPr id="4123" name="Line 36"/>
            <p:cNvSpPr>
              <a:spLocks noChangeShapeType="1"/>
            </p:cNvSpPr>
            <p:nvPr/>
          </p:nvSpPr>
          <p:spPr bwMode="auto">
            <a:xfrm>
              <a:off x="3923" y="935"/>
              <a:ext cx="998" cy="2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28" name="Line 32"/>
            <p:cNvSpPr>
              <a:spLocks noChangeShapeType="1"/>
            </p:cNvSpPr>
            <p:nvPr/>
          </p:nvSpPr>
          <p:spPr bwMode="auto">
            <a:xfrm>
              <a:off x="5148" y="935"/>
              <a:ext cx="0" cy="77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4129" name="Line 33"/>
            <p:cNvSpPr>
              <a:spLocks noChangeShapeType="1"/>
            </p:cNvSpPr>
            <p:nvPr/>
          </p:nvSpPr>
          <p:spPr bwMode="auto">
            <a:xfrm>
              <a:off x="4241" y="482"/>
              <a:ext cx="27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4133" name="Line 17"/>
            <p:cNvSpPr>
              <a:spLocks noChangeShapeType="1"/>
            </p:cNvSpPr>
            <p:nvPr/>
          </p:nvSpPr>
          <p:spPr bwMode="auto">
            <a:xfrm flipV="1">
              <a:off x="3288" y="2160"/>
              <a:ext cx="998" cy="9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34" name="Text Box 18"/>
            <p:cNvSpPr txBox="1">
              <a:spLocks noChangeArrowheads="1"/>
            </p:cNvSpPr>
            <p:nvPr/>
          </p:nvSpPr>
          <p:spPr bwMode="auto">
            <a:xfrm>
              <a:off x="2699" y="2069"/>
              <a:ext cx="590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</a:t>
              </a:r>
              <a:br>
                <a:rPr lang="es-ES_tradnl" sz="1400"/>
              </a:br>
              <a:r>
                <a:rPr lang="es-ES_tradnl" sz="1400"/>
                <a:t>dentaria</a:t>
              </a:r>
              <a:endParaRPr lang="es-ES" sz="14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7" descr="preeruptivo 5x copy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b="58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dirty="0"/>
              <a:t>Mandíbula</a:t>
            </a:r>
            <a:r>
              <a:rPr lang="es-ES" dirty="0"/>
              <a:t> de rata con diente en estadio </a:t>
            </a:r>
            <a:r>
              <a:rPr lang="es-ES" dirty="0" err="1"/>
              <a:t>preeruptivo</a:t>
            </a:r>
            <a:r>
              <a:rPr lang="es-ES" dirty="0"/>
              <a:t> - </a:t>
            </a:r>
            <a:r>
              <a:rPr lang="es-ES" dirty="0" smtClean="0"/>
              <a:t>40x</a:t>
            </a:r>
            <a:endParaRPr lang="es-ES" dirty="0"/>
          </a:p>
        </p:txBody>
      </p:sp>
      <p:grpSp>
        <p:nvGrpSpPr>
          <p:cNvPr id="5163" name="Group 43"/>
          <p:cNvGrpSpPr>
            <a:grpSpLocks/>
          </p:cNvGrpSpPr>
          <p:nvPr/>
        </p:nvGrpSpPr>
        <p:grpSpPr bwMode="auto">
          <a:xfrm>
            <a:off x="639763" y="620713"/>
            <a:ext cx="8445500" cy="6181725"/>
            <a:chOff x="403" y="391"/>
            <a:chExt cx="5320" cy="3894"/>
          </a:xfrm>
        </p:grpSpPr>
        <p:sp>
          <p:nvSpPr>
            <p:cNvPr id="5126" name="Line 10"/>
            <p:cNvSpPr>
              <a:spLocks noChangeShapeType="1"/>
            </p:cNvSpPr>
            <p:nvPr/>
          </p:nvSpPr>
          <p:spPr bwMode="auto">
            <a:xfrm>
              <a:off x="2472" y="3465"/>
              <a:ext cx="227" cy="55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7" name="Text Box 11"/>
            <p:cNvSpPr txBox="1">
              <a:spLocks noChangeArrowheads="1"/>
            </p:cNvSpPr>
            <p:nvPr/>
          </p:nvSpPr>
          <p:spPr bwMode="auto">
            <a:xfrm>
              <a:off x="1927" y="3158"/>
              <a:ext cx="588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Papila</a:t>
              </a:r>
              <a:br>
                <a:rPr lang="es-ES_tradnl" sz="1400"/>
              </a:br>
              <a:r>
                <a:rPr lang="es-ES_tradnl" sz="1400"/>
                <a:t>dentaria</a:t>
              </a:r>
              <a:endParaRPr lang="es-ES" sz="1400"/>
            </a:p>
          </p:txBody>
        </p:sp>
        <p:sp>
          <p:nvSpPr>
            <p:cNvPr id="5128" name="Text Box 12"/>
            <p:cNvSpPr txBox="1">
              <a:spLocks noChangeArrowheads="1"/>
            </p:cNvSpPr>
            <p:nvPr/>
          </p:nvSpPr>
          <p:spPr bwMode="auto">
            <a:xfrm>
              <a:off x="4649" y="2921"/>
              <a:ext cx="95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5129" name="Text Box 13"/>
            <p:cNvSpPr txBox="1">
              <a:spLocks noChangeArrowheads="1"/>
            </p:cNvSpPr>
            <p:nvPr/>
          </p:nvSpPr>
          <p:spPr bwMode="auto">
            <a:xfrm>
              <a:off x="4646" y="2603"/>
              <a:ext cx="956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5130" name="Text Box 14"/>
            <p:cNvSpPr txBox="1">
              <a:spLocks noChangeArrowheads="1"/>
            </p:cNvSpPr>
            <p:nvPr/>
          </p:nvSpPr>
          <p:spPr bwMode="auto">
            <a:xfrm>
              <a:off x="4646" y="2240"/>
              <a:ext cx="956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5131" name="Text Box 15"/>
            <p:cNvSpPr txBox="1">
              <a:spLocks noChangeArrowheads="1"/>
            </p:cNvSpPr>
            <p:nvPr/>
          </p:nvSpPr>
          <p:spPr bwMode="auto">
            <a:xfrm>
              <a:off x="4649" y="1797"/>
              <a:ext cx="953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Matriz del esmalte</a:t>
              </a:r>
              <a:endParaRPr lang="es-ES" sz="1400"/>
            </a:p>
          </p:txBody>
        </p:sp>
        <p:sp>
          <p:nvSpPr>
            <p:cNvPr id="5132" name="Line 16"/>
            <p:cNvSpPr>
              <a:spLocks noChangeShapeType="1"/>
            </p:cNvSpPr>
            <p:nvPr/>
          </p:nvSpPr>
          <p:spPr bwMode="auto">
            <a:xfrm flipH="1">
              <a:off x="4430" y="1967"/>
              <a:ext cx="219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3" name="Line 17"/>
            <p:cNvSpPr>
              <a:spLocks noChangeShapeType="1"/>
            </p:cNvSpPr>
            <p:nvPr/>
          </p:nvSpPr>
          <p:spPr bwMode="auto">
            <a:xfrm flipH="1">
              <a:off x="4216" y="2341"/>
              <a:ext cx="43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4" name="Line 18"/>
            <p:cNvSpPr>
              <a:spLocks noChangeShapeType="1"/>
            </p:cNvSpPr>
            <p:nvPr/>
          </p:nvSpPr>
          <p:spPr bwMode="auto">
            <a:xfrm flipH="1">
              <a:off x="4216" y="2704"/>
              <a:ext cx="43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5" name="Text Box 19"/>
            <p:cNvSpPr txBox="1">
              <a:spLocks noChangeArrowheads="1"/>
            </p:cNvSpPr>
            <p:nvPr/>
          </p:nvSpPr>
          <p:spPr bwMode="auto">
            <a:xfrm>
              <a:off x="4649" y="3249"/>
              <a:ext cx="953" cy="193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Ameloblastos</a:t>
              </a:r>
              <a:endParaRPr lang="es-ES" sz="1400"/>
            </a:p>
          </p:txBody>
        </p:sp>
        <p:sp>
          <p:nvSpPr>
            <p:cNvPr id="5136" name="Line 20"/>
            <p:cNvSpPr>
              <a:spLocks noChangeShapeType="1"/>
            </p:cNvSpPr>
            <p:nvPr/>
          </p:nvSpPr>
          <p:spPr bwMode="auto">
            <a:xfrm flipH="1">
              <a:off x="4377" y="3351"/>
              <a:ext cx="27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7" name="Line 21"/>
            <p:cNvSpPr>
              <a:spLocks noChangeShapeType="1"/>
            </p:cNvSpPr>
            <p:nvPr/>
          </p:nvSpPr>
          <p:spPr bwMode="auto">
            <a:xfrm flipH="1" flipV="1">
              <a:off x="4001" y="3022"/>
              <a:ext cx="648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8" name="Line 22"/>
            <p:cNvSpPr>
              <a:spLocks noChangeShapeType="1"/>
            </p:cNvSpPr>
            <p:nvPr/>
          </p:nvSpPr>
          <p:spPr bwMode="auto">
            <a:xfrm flipV="1">
              <a:off x="1370" y="2707"/>
              <a:ext cx="430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9" name="Text Box 23"/>
            <p:cNvSpPr txBox="1">
              <a:spLocks noChangeArrowheads="1"/>
            </p:cNvSpPr>
            <p:nvPr/>
          </p:nvSpPr>
          <p:spPr bwMode="auto">
            <a:xfrm>
              <a:off x="521" y="2599"/>
              <a:ext cx="849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5140" name="Text Box 24"/>
            <p:cNvSpPr txBox="1">
              <a:spLocks noChangeArrowheads="1"/>
            </p:cNvSpPr>
            <p:nvPr/>
          </p:nvSpPr>
          <p:spPr bwMode="auto">
            <a:xfrm>
              <a:off x="3832" y="4065"/>
              <a:ext cx="99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Canastilla ósea</a:t>
              </a:r>
              <a:endParaRPr lang="es-ES" sz="1400"/>
            </a:p>
          </p:txBody>
        </p:sp>
        <p:sp>
          <p:nvSpPr>
            <p:cNvPr id="5141" name="Line 25"/>
            <p:cNvSpPr>
              <a:spLocks noChangeShapeType="1"/>
            </p:cNvSpPr>
            <p:nvPr/>
          </p:nvSpPr>
          <p:spPr bwMode="auto">
            <a:xfrm flipV="1">
              <a:off x="4377" y="3929"/>
              <a:ext cx="136" cy="13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42" name="Text Box 28"/>
            <p:cNvSpPr txBox="1">
              <a:spLocks noChangeArrowheads="1"/>
            </p:cNvSpPr>
            <p:nvPr/>
          </p:nvSpPr>
          <p:spPr bwMode="auto">
            <a:xfrm>
              <a:off x="2200" y="391"/>
              <a:ext cx="99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Epitelio bucal</a:t>
              </a:r>
              <a:endParaRPr lang="es-ES" sz="1400"/>
            </a:p>
          </p:txBody>
        </p:sp>
        <p:sp>
          <p:nvSpPr>
            <p:cNvPr id="5144" name="Text Box 30"/>
            <p:cNvSpPr txBox="1">
              <a:spLocks noChangeArrowheads="1"/>
            </p:cNvSpPr>
            <p:nvPr/>
          </p:nvSpPr>
          <p:spPr bwMode="auto">
            <a:xfrm>
              <a:off x="529" y="3147"/>
              <a:ext cx="126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Nervio dentario inferior</a:t>
              </a:r>
              <a:endParaRPr lang="es-ES" sz="1400"/>
            </a:p>
          </p:txBody>
        </p:sp>
        <p:sp>
          <p:nvSpPr>
            <p:cNvPr id="5145" name="Text Box 32"/>
            <p:cNvSpPr txBox="1">
              <a:spLocks noChangeArrowheads="1"/>
            </p:cNvSpPr>
            <p:nvPr/>
          </p:nvSpPr>
          <p:spPr bwMode="auto">
            <a:xfrm>
              <a:off x="4558" y="836"/>
              <a:ext cx="98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Tejido óseo supracoronario</a:t>
              </a:r>
              <a:endParaRPr lang="es-ES" sz="1400"/>
            </a:p>
          </p:txBody>
        </p:sp>
        <p:sp>
          <p:nvSpPr>
            <p:cNvPr id="5147" name="Text Box 34"/>
            <p:cNvSpPr txBox="1">
              <a:spLocks noChangeArrowheads="1"/>
            </p:cNvSpPr>
            <p:nvPr/>
          </p:nvSpPr>
          <p:spPr bwMode="auto">
            <a:xfrm>
              <a:off x="2210" y="709"/>
              <a:ext cx="988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Corion </a:t>
              </a:r>
              <a:br>
                <a:rPr lang="es-ES_tradnl" sz="1400"/>
              </a:br>
              <a:r>
                <a:rPr lang="es-ES_tradnl" sz="1400"/>
                <a:t>(tejido conectivo)</a:t>
              </a:r>
              <a:endParaRPr lang="es-ES" sz="1400"/>
            </a:p>
          </p:txBody>
        </p:sp>
        <p:sp>
          <p:nvSpPr>
            <p:cNvPr id="5149" name="Line 36"/>
            <p:cNvSpPr>
              <a:spLocks noChangeShapeType="1"/>
            </p:cNvSpPr>
            <p:nvPr/>
          </p:nvSpPr>
          <p:spPr bwMode="auto">
            <a:xfrm>
              <a:off x="1399" y="3339"/>
              <a:ext cx="483" cy="37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50" name="Text Box 37"/>
            <p:cNvSpPr txBox="1">
              <a:spLocks noChangeArrowheads="1"/>
            </p:cNvSpPr>
            <p:nvPr/>
          </p:nvSpPr>
          <p:spPr bwMode="auto">
            <a:xfrm>
              <a:off x="403" y="3996"/>
              <a:ext cx="1289" cy="193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Vaina de Hertwig</a:t>
              </a:r>
              <a:endParaRPr lang="es-ES" sz="1400"/>
            </a:p>
          </p:txBody>
        </p:sp>
        <p:sp>
          <p:nvSpPr>
            <p:cNvPr id="5151" name="Line 38"/>
            <p:cNvSpPr>
              <a:spLocks noChangeShapeType="1"/>
            </p:cNvSpPr>
            <p:nvPr/>
          </p:nvSpPr>
          <p:spPr bwMode="auto">
            <a:xfrm>
              <a:off x="1693" y="4104"/>
              <a:ext cx="1448" cy="5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52" name="Line 39"/>
            <p:cNvSpPr>
              <a:spLocks noChangeShapeType="1"/>
            </p:cNvSpPr>
            <p:nvPr/>
          </p:nvSpPr>
          <p:spPr bwMode="auto">
            <a:xfrm flipV="1">
              <a:off x="1692" y="3995"/>
              <a:ext cx="858" cy="10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56" name="Line 36"/>
            <p:cNvSpPr>
              <a:spLocks noChangeShapeType="1"/>
            </p:cNvSpPr>
            <p:nvPr/>
          </p:nvSpPr>
          <p:spPr bwMode="auto">
            <a:xfrm>
              <a:off x="5057" y="1162"/>
              <a:ext cx="0" cy="408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157" name="Line 37"/>
            <p:cNvSpPr>
              <a:spLocks noChangeShapeType="1"/>
            </p:cNvSpPr>
            <p:nvPr/>
          </p:nvSpPr>
          <p:spPr bwMode="auto">
            <a:xfrm>
              <a:off x="3198" y="890"/>
              <a:ext cx="1043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auto">
            <a:xfrm>
              <a:off x="3198" y="482"/>
              <a:ext cx="1361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graphicFrame>
          <p:nvGraphicFramePr>
            <p:cNvPr id="5159" name="Object 39"/>
            <p:cNvGraphicFramePr>
              <a:graphicFrameLocks noChangeAspect="1"/>
            </p:cNvGraphicFramePr>
            <p:nvPr/>
          </p:nvGraphicFramePr>
          <p:xfrm>
            <a:off x="5511" y="4020"/>
            <a:ext cx="212" cy="265"/>
          </p:xfrm>
          <a:graphic>
            <a:graphicData uri="http://schemas.openxmlformats.org/presentationml/2006/ole">
              <p:oleObj spid="_x0000_s5159" name="Fotografía de Photo Editor" r:id="rId4" imgW="2505425" imgH="3134162" progId="">
                <p:embed/>
              </p:oleObj>
            </a:graphicData>
          </a:graphic>
        </p:graphicFrame>
        <p:sp>
          <p:nvSpPr>
            <p:cNvPr id="5162" name="Text Box 11"/>
            <p:cNvSpPr txBox="1">
              <a:spLocks noChangeArrowheads="1"/>
            </p:cNvSpPr>
            <p:nvPr/>
          </p:nvSpPr>
          <p:spPr bwMode="auto">
            <a:xfrm>
              <a:off x="3334" y="2568"/>
              <a:ext cx="588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</a:t>
              </a:r>
              <a:endParaRPr lang="es-ES" sz="140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" descr="preeruptivo 10x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</a:t>
            </a:r>
            <a:r>
              <a:rPr lang="es-ES" dirty="0" err="1"/>
              <a:t>preeruptivo</a:t>
            </a:r>
            <a:r>
              <a:rPr lang="es-ES" dirty="0"/>
              <a:t> - Sector coronario </a:t>
            </a:r>
            <a:r>
              <a:rPr lang="es-ES" dirty="0" smtClean="0"/>
              <a:t>100x</a:t>
            </a:r>
            <a:endParaRPr lang="es-ES" dirty="0"/>
          </a:p>
        </p:txBody>
      </p:sp>
      <p:grpSp>
        <p:nvGrpSpPr>
          <p:cNvPr id="6177" name="Group 33"/>
          <p:cNvGrpSpPr>
            <a:grpSpLocks/>
          </p:cNvGrpSpPr>
          <p:nvPr/>
        </p:nvGrpSpPr>
        <p:grpSpPr bwMode="auto">
          <a:xfrm>
            <a:off x="971550" y="1108075"/>
            <a:ext cx="8113713" cy="5694363"/>
            <a:chOff x="612" y="698"/>
            <a:chExt cx="5111" cy="3587"/>
          </a:xfrm>
        </p:grpSpPr>
        <p:graphicFrame>
          <p:nvGraphicFramePr>
            <p:cNvPr id="6171" name="Object 27"/>
            <p:cNvGraphicFramePr>
              <a:graphicFrameLocks noChangeAspect="1"/>
            </p:cNvGraphicFramePr>
            <p:nvPr/>
          </p:nvGraphicFramePr>
          <p:xfrm>
            <a:off x="5511" y="4020"/>
            <a:ext cx="212" cy="265"/>
          </p:xfrm>
          <a:graphic>
            <a:graphicData uri="http://schemas.openxmlformats.org/presentationml/2006/ole">
              <p:oleObj spid="_x0000_s6171" name="Fotografía de Photo Editor" r:id="rId4" imgW="2505425" imgH="3134162" progId="">
                <p:embed/>
              </p:oleObj>
            </a:graphicData>
          </a:graphic>
        </p:graphicFrame>
        <p:sp>
          <p:nvSpPr>
            <p:cNvPr id="6151" name="Text Box 10"/>
            <p:cNvSpPr txBox="1">
              <a:spLocks noChangeArrowheads="1"/>
            </p:cNvSpPr>
            <p:nvPr/>
          </p:nvSpPr>
          <p:spPr bwMode="auto">
            <a:xfrm>
              <a:off x="2699" y="3929"/>
              <a:ext cx="680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Pulpa</a:t>
              </a:r>
              <a:endParaRPr lang="es-ES" sz="1400"/>
            </a:p>
          </p:txBody>
        </p:sp>
        <p:sp>
          <p:nvSpPr>
            <p:cNvPr id="6152" name="Text Box 11"/>
            <p:cNvSpPr txBox="1">
              <a:spLocks noChangeArrowheads="1"/>
            </p:cNvSpPr>
            <p:nvPr/>
          </p:nvSpPr>
          <p:spPr bwMode="auto">
            <a:xfrm>
              <a:off x="612" y="2614"/>
              <a:ext cx="94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6153" name="Text Box 12"/>
            <p:cNvSpPr txBox="1">
              <a:spLocks noChangeArrowheads="1"/>
            </p:cNvSpPr>
            <p:nvPr/>
          </p:nvSpPr>
          <p:spPr bwMode="auto">
            <a:xfrm>
              <a:off x="620" y="3873"/>
              <a:ext cx="94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6154" name="Text Box 13"/>
            <p:cNvSpPr txBox="1">
              <a:spLocks noChangeArrowheads="1"/>
            </p:cNvSpPr>
            <p:nvPr/>
          </p:nvSpPr>
          <p:spPr bwMode="auto">
            <a:xfrm>
              <a:off x="620" y="3238"/>
              <a:ext cx="945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6155" name="Text Box 14"/>
            <p:cNvSpPr txBox="1">
              <a:spLocks noChangeArrowheads="1"/>
            </p:cNvSpPr>
            <p:nvPr/>
          </p:nvSpPr>
          <p:spPr bwMode="auto">
            <a:xfrm>
              <a:off x="1202" y="1789"/>
              <a:ext cx="72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Matriz del esmalte</a:t>
              </a:r>
              <a:endParaRPr lang="es-ES" sz="1400"/>
            </a:p>
          </p:txBody>
        </p:sp>
        <p:sp>
          <p:nvSpPr>
            <p:cNvPr id="6156" name="Line 15"/>
            <p:cNvSpPr>
              <a:spLocks noChangeShapeType="1"/>
            </p:cNvSpPr>
            <p:nvPr/>
          </p:nvSpPr>
          <p:spPr bwMode="auto">
            <a:xfrm>
              <a:off x="1565" y="2115"/>
              <a:ext cx="355" cy="284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157" name="Line 16"/>
            <p:cNvSpPr>
              <a:spLocks noChangeShapeType="1"/>
            </p:cNvSpPr>
            <p:nvPr/>
          </p:nvSpPr>
          <p:spPr bwMode="auto">
            <a:xfrm>
              <a:off x="1556" y="2710"/>
              <a:ext cx="1091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159" name="Text Box 18"/>
            <p:cNvSpPr txBox="1">
              <a:spLocks noChangeArrowheads="1"/>
            </p:cNvSpPr>
            <p:nvPr/>
          </p:nvSpPr>
          <p:spPr bwMode="auto">
            <a:xfrm>
              <a:off x="4195" y="2976"/>
              <a:ext cx="86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Ameloblastos</a:t>
              </a:r>
              <a:endParaRPr lang="es-ES" sz="1400"/>
            </a:p>
          </p:txBody>
        </p:sp>
        <p:sp>
          <p:nvSpPr>
            <p:cNvPr id="6160" name="Line 19"/>
            <p:cNvSpPr>
              <a:spLocks noChangeShapeType="1"/>
            </p:cNvSpPr>
            <p:nvPr/>
          </p:nvSpPr>
          <p:spPr bwMode="auto">
            <a:xfrm flipH="1">
              <a:off x="4308" y="3177"/>
              <a:ext cx="259" cy="31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161" name="Line 20"/>
            <p:cNvSpPr>
              <a:spLocks noChangeShapeType="1"/>
            </p:cNvSpPr>
            <p:nvPr/>
          </p:nvSpPr>
          <p:spPr bwMode="auto">
            <a:xfrm flipV="1">
              <a:off x="1557" y="3342"/>
              <a:ext cx="727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162" name="Text Box 27"/>
            <p:cNvSpPr txBox="1">
              <a:spLocks noChangeArrowheads="1"/>
            </p:cNvSpPr>
            <p:nvPr/>
          </p:nvSpPr>
          <p:spPr bwMode="auto">
            <a:xfrm>
              <a:off x="1519" y="698"/>
              <a:ext cx="86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Epitelio bucal</a:t>
              </a:r>
              <a:endParaRPr lang="es-ES" sz="1400"/>
            </a:p>
          </p:txBody>
        </p:sp>
        <p:sp>
          <p:nvSpPr>
            <p:cNvPr id="6164" name="Text Box 30"/>
            <p:cNvSpPr txBox="1">
              <a:spLocks noChangeArrowheads="1"/>
            </p:cNvSpPr>
            <p:nvPr/>
          </p:nvSpPr>
          <p:spPr bwMode="auto">
            <a:xfrm>
              <a:off x="4626" y="1471"/>
              <a:ext cx="885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Tejido óseo supracoronario</a:t>
              </a:r>
              <a:endParaRPr lang="es-ES" sz="1400"/>
            </a:p>
          </p:txBody>
        </p:sp>
        <p:sp>
          <p:nvSpPr>
            <p:cNvPr id="6165" name="Line 31"/>
            <p:cNvSpPr>
              <a:spLocks noChangeShapeType="1"/>
            </p:cNvSpPr>
            <p:nvPr/>
          </p:nvSpPr>
          <p:spPr bwMode="auto">
            <a:xfrm flipH="1">
              <a:off x="5057" y="1790"/>
              <a:ext cx="0" cy="41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166" name="Text Box 32"/>
            <p:cNvSpPr txBox="1">
              <a:spLocks noChangeArrowheads="1"/>
            </p:cNvSpPr>
            <p:nvPr/>
          </p:nvSpPr>
          <p:spPr bwMode="auto">
            <a:xfrm>
              <a:off x="3061" y="1207"/>
              <a:ext cx="1124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Corion </a:t>
              </a:r>
              <a:br>
                <a:rPr lang="es-ES_tradnl" sz="1400"/>
              </a:br>
              <a:r>
                <a:rPr lang="es-ES_tradnl" sz="1400"/>
                <a:t>(tejido conectivo)</a:t>
              </a:r>
              <a:endParaRPr lang="es-ES" sz="1400"/>
            </a:p>
          </p:txBody>
        </p:sp>
        <p:sp>
          <p:nvSpPr>
            <p:cNvPr id="6172" name="Line 28"/>
            <p:cNvSpPr>
              <a:spLocks noChangeShapeType="1"/>
            </p:cNvSpPr>
            <p:nvPr/>
          </p:nvSpPr>
          <p:spPr bwMode="auto">
            <a:xfrm>
              <a:off x="2381" y="799"/>
              <a:ext cx="54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auto">
            <a:xfrm>
              <a:off x="1564" y="3974"/>
              <a:ext cx="77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preeruptivo apical 10x copy"/>
          <p:cNvPicPr>
            <a:picLocks noChangeAspect="1" noChangeArrowheads="1"/>
          </p:cNvPicPr>
          <p:nvPr/>
        </p:nvPicPr>
        <p:blipFill>
          <a:blip r:embed="rId3" cstate="print"/>
          <a:srcRect r="3047" b="3030"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202" name="Object 34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7202" name="Fotografía de Photo Editor" r:id="rId4" imgW="2505425" imgH="3134162" progId="">
              <p:embed/>
            </p:oleObj>
          </a:graphicData>
        </a:graphic>
      </p:graphicFrame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</a:t>
            </a:r>
            <a:r>
              <a:rPr lang="es-ES" dirty="0" err="1"/>
              <a:t>preeruptivo</a:t>
            </a:r>
            <a:r>
              <a:rPr lang="es-ES" dirty="0"/>
              <a:t> - Sector apical </a:t>
            </a:r>
            <a:r>
              <a:rPr lang="es-ES" dirty="0" smtClean="0"/>
              <a:t>100x</a:t>
            </a:r>
            <a:endParaRPr lang="es-ES" dirty="0"/>
          </a:p>
        </p:txBody>
      </p:sp>
      <p:grpSp>
        <p:nvGrpSpPr>
          <p:cNvPr id="7208" name="Group 40"/>
          <p:cNvGrpSpPr>
            <a:grpSpLocks/>
          </p:cNvGrpSpPr>
          <p:nvPr/>
        </p:nvGrpSpPr>
        <p:grpSpPr bwMode="auto">
          <a:xfrm>
            <a:off x="250825" y="531813"/>
            <a:ext cx="8569325" cy="6226175"/>
            <a:chOff x="158" y="335"/>
            <a:chExt cx="5398" cy="3922"/>
          </a:xfrm>
        </p:grpSpPr>
        <p:sp>
          <p:nvSpPr>
            <p:cNvPr id="7186" name="Text Box 21"/>
            <p:cNvSpPr txBox="1">
              <a:spLocks noChangeArrowheads="1"/>
            </p:cNvSpPr>
            <p:nvPr/>
          </p:nvSpPr>
          <p:spPr bwMode="auto">
            <a:xfrm>
              <a:off x="158" y="4065"/>
              <a:ext cx="91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Médula ósea</a:t>
              </a:r>
              <a:endParaRPr lang="es-ES" sz="1400"/>
            </a:p>
          </p:txBody>
        </p:sp>
        <p:sp>
          <p:nvSpPr>
            <p:cNvPr id="7187" name="Text Box 22"/>
            <p:cNvSpPr txBox="1">
              <a:spLocks noChangeArrowheads="1"/>
            </p:cNvSpPr>
            <p:nvPr/>
          </p:nvSpPr>
          <p:spPr bwMode="auto">
            <a:xfrm>
              <a:off x="2611" y="3974"/>
              <a:ext cx="949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Canastilla ósea</a:t>
              </a:r>
              <a:endParaRPr lang="es-ES" sz="1400"/>
            </a:p>
          </p:txBody>
        </p:sp>
        <p:sp>
          <p:nvSpPr>
            <p:cNvPr id="7174" name="Text Box 9"/>
            <p:cNvSpPr txBox="1">
              <a:spLocks noChangeArrowheads="1"/>
            </p:cNvSpPr>
            <p:nvPr/>
          </p:nvSpPr>
          <p:spPr bwMode="auto">
            <a:xfrm>
              <a:off x="2699" y="2197"/>
              <a:ext cx="661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Papila</a:t>
              </a:r>
              <a:br>
                <a:rPr lang="es-ES_tradnl" sz="1400"/>
              </a:br>
              <a:r>
                <a:rPr lang="es-ES_tradnl" sz="1400"/>
                <a:t>dentaria</a:t>
              </a:r>
              <a:endParaRPr lang="es-ES" sz="1400"/>
            </a:p>
          </p:txBody>
        </p:sp>
        <p:sp>
          <p:nvSpPr>
            <p:cNvPr id="7175" name="Text Box 10"/>
            <p:cNvSpPr txBox="1">
              <a:spLocks noChangeArrowheads="1"/>
            </p:cNvSpPr>
            <p:nvPr/>
          </p:nvSpPr>
          <p:spPr bwMode="auto">
            <a:xfrm>
              <a:off x="2558" y="886"/>
              <a:ext cx="912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Odontoblastos</a:t>
              </a:r>
              <a:endParaRPr lang="es-ES" sz="1400"/>
            </a:p>
          </p:txBody>
        </p:sp>
        <p:sp>
          <p:nvSpPr>
            <p:cNvPr id="7176" name="Text Box 11"/>
            <p:cNvSpPr txBox="1">
              <a:spLocks noChangeArrowheads="1"/>
            </p:cNvSpPr>
            <p:nvPr/>
          </p:nvSpPr>
          <p:spPr bwMode="auto">
            <a:xfrm>
              <a:off x="4743" y="607"/>
              <a:ext cx="81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Predentina</a:t>
              </a:r>
              <a:endParaRPr lang="es-ES" sz="1400"/>
            </a:p>
          </p:txBody>
        </p:sp>
        <p:sp>
          <p:nvSpPr>
            <p:cNvPr id="7177" name="Text Box 12"/>
            <p:cNvSpPr txBox="1">
              <a:spLocks noChangeArrowheads="1"/>
            </p:cNvSpPr>
            <p:nvPr/>
          </p:nvSpPr>
          <p:spPr bwMode="auto">
            <a:xfrm>
              <a:off x="4743" y="335"/>
              <a:ext cx="813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Dentina</a:t>
              </a:r>
              <a:endParaRPr lang="es-ES" sz="1400"/>
            </a:p>
          </p:txBody>
        </p:sp>
        <p:sp>
          <p:nvSpPr>
            <p:cNvPr id="7178" name="Text Box 13"/>
            <p:cNvSpPr txBox="1">
              <a:spLocks noChangeArrowheads="1"/>
            </p:cNvSpPr>
            <p:nvPr/>
          </p:nvSpPr>
          <p:spPr bwMode="auto">
            <a:xfrm>
              <a:off x="405" y="935"/>
              <a:ext cx="887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Matriz del esmalte</a:t>
              </a:r>
              <a:endParaRPr lang="es-ES" sz="1400"/>
            </a:p>
          </p:txBody>
        </p:sp>
        <p:sp>
          <p:nvSpPr>
            <p:cNvPr id="7179" name="Line 14"/>
            <p:cNvSpPr>
              <a:spLocks noChangeShapeType="1"/>
            </p:cNvSpPr>
            <p:nvPr/>
          </p:nvSpPr>
          <p:spPr bwMode="auto">
            <a:xfrm>
              <a:off x="1288" y="1117"/>
              <a:ext cx="639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80" name="Line 15"/>
            <p:cNvSpPr>
              <a:spLocks noChangeShapeType="1"/>
            </p:cNvSpPr>
            <p:nvPr/>
          </p:nvSpPr>
          <p:spPr bwMode="auto">
            <a:xfrm flipH="1">
              <a:off x="4529" y="436"/>
              <a:ext cx="214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81" name="Line 16"/>
            <p:cNvSpPr>
              <a:spLocks noChangeShapeType="1"/>
            </p:cNvSpPr>
            <p:nvPr/>
          </p:nvSpPr>
          <p:spPr bwMode="auto">
            <a:xfrm flipH="1">
              <a:off x="4423" y="709"/>
              <a:ext cx="320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82" name="Text Box 17"/>
            <p:cNvSpPr txBox="1">
              <a:spLocks noChangeArrowheads="1"/>
            </p:cNvSpPr>
            <p:nvPr/>
          </p:nvSpPr>
          <p:spPr bwMode="auto">
            <a:xfrm>
              <a:off x="158" y="1389"/>
              <a:ext cx="817" cy="192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Ameloblastos</a:t>
              </a:r>
              <a:endParaRPr lang="es-ES" sz="1400"/>
            </a:p>
          </p:txBody>
        </p:sp>
        <p:sp>
          <p:nvSpPr>
            <p:cNvPr id="7184" name="Line 19"/>
            <p:cNvSpPr>
              <a:spLocks noChangeShapeType="1"/>
            </p:cNvSpPr>
            <p:nvPr/>
          </p:nvSpPr>
          <p:spPr bwMode="auto">
            <a:xfrm flipH="1" flipV="1">
              <a:off x="2291" y="993"/>
              <a:ext cx="267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85" name="Line 20"/>
            <p:cNvSpPr>
              <a:spLocks noChangeShapeType="1"/>
            </p:cNvSpPr>
            <p:nvPr/>
          </p:nvSpPr>
          <p:spPr bwMode="auto">
            <a:xfrm flipV="1">
              <a:off x="612" y="3798"/>
              <a:ext cx="0" cy="26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88" name="Text Box 28"/>
            <p:cNvSpPr txBox="1">
              <a:spLocks noChangeArrowheads="1"/>
            </p:cNvSpPr>
            <p:nvPr/>
          </p:nvSpPr>
          <p:spPr bwMode="auto">
            <a:xfrm>
              <a:off x="612" y="2152"/>
              <a:ext cx="912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Nervio dentario inferior</a:t>
              </a:r>
              <a:endParaRPr lang="es-ES" sz="1400"/>
            </a:p>
          </p:txBody>
        </p:sp>
        <p:sp>
          <p:nvSpPr>
            <p:cNvPr id="7189" name="Line 33"/>
            <p:cNvSpPr>
              <a:spLocks noChangeShapeType="1"/>
            </p:cNvSpPr>
            <p:nvPr/>
          </p:nvSpPr>
          <p:spPr bwMode="auto">
            <a:xfrm>
              <a:off x="1066" y="2478"/>
              <a:ext cx="181" cy="31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90" name="Text Box 34"/>
            <p:cNvSpPr txBox="1">
              <a:spLocks noChangeArrowheads="1"/>
            </p:cNvSpPr>
            <p:nvPr/>
          </p:nvSpPr>
          <p:spPr bwMode="auto">
            <a:xfrm>
              <a:off x="2601" y="2923"/>
              <a:ext cx="733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Vaina de Hertwig</a:t>
              </a:r>
              <a:endParaRPr lang="es-ES" sz="1400"/>
            </a:p>
          </p:txBody>
        </p:sp>
        <p:sp>
          <p:nvSpPr>
            <p:cNvPr id="7191" name="Line 35"/>
            <p:cNvSpPr>
              <a:spLocks noChangeShapeType="1"/>
            </p:cNvSpPr>
            <p:nvPr/>
          </p:nvSpPr>
          <p:spPr bwMode="auto">
            <a:xfrm flipV="1">
              <a:off x="3061" y="3783"/>
              <a:ext cx="0" cy="19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92" name="Text Box 39"/>
            <p:cNvSpPr txBox="1">
              <a:spLocks noChangeArrowheads="1"/>
            </p:cNvSpPr>
            <p:nvPr/>
          </p:nvSpPr>
          <p:spPr bwMode="auto">
            <a:xfrm>
              <a:off x="3833" y="3203"/>
              <a:ext cx="1002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Osteocitos en sus lagunas</a:t>
              </a:r>
              <a:endParaRPr lang="es-ES" sz="1400"/>
            </a:p>
          </p:txBody>
        </p:sp>
        <p:sp>
          <p:nvSpPr>
            <p:cNvPr id="7193" name="Line 40"/>
            <p:cNvSpPr>
              <a:spLocks noChangeShapeType="1"/>
            </p:cNvSpPr>
            <p:nvPr/>
          </p:nvSpPr>
          <p:spPr bwMode="auto">
            <a:xfrm flipH="1" flipV="1">
              <a:off x="4157" y="2831"/>
              <a:ext cx="129" cy="3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94" name="Line 41"/>
            <p:cNvSpPr>
              <a:spLocks noChangeShapeType="1"/>
            </p:cNvSpPr>
            <p:nvPr/>
          </p:nvSpPr>
          <p:spPr bwMode="auto">
            <a:xfrm flipV="1">
              <a:off x="4286" y="2831"/>
              <a:ext cx="83" cy="37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95" name="Line 42"/>
            <p:cNvSpPr>
              <a:spLocks noChangeShapeType="1"/>
            </p:cNvSpPr>
            <p:nvPr/>
          </p:nvSpPr>
          <p:spPr bwMode="auto">
            <a:xfrm flipV="1">
              <a:off x="2931" y="2325"/>
              <a:ext cx="692" cy="586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96" name="Line 43"/>
            <p:cNvSpPr>
              <a:spLocks noChangeShapeType="1"/>
            </p:cNvSpPr>
            <p:nvPr/>
          </p:nvSpPr>
          <p:spPr bwMode="auto">
            <a:xfrm flipH="1" flipV="1">
              <a:off x="2744" y="2614"/>
              <a:ext cx="186" cy="29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197" name="Text Box 46"/>
            <p:cNvSpPr txBox="1">
              <a:spLocks noChangeArrowheads="1"/>
            </p:cNvSpPr>
            <p:nvPr/>
          </p:nvSpPr>
          <p:spPr bwMode="auto">
            <a:xfrm>
              <a:off x="158" y="513"/>
              <a:ext cx="802" cy="326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Saco dentario</a:t>
              </a:r>
              <a:endParaRPr lang="es-ES" sz="1400"/>
            </a:p>
          </p:txBody>
        </p:sp>
        <p:sp>
          <p:nvSpPr>
            <p:cNvPr id="7198" name="Line 48"/>
            <p:cNvSpPr>
              <a:spLocks noChangeShapeType="1"/>
            </p:cNvSpPr>
            <p:nvPr/>
          </p:nvSpPr>
          <p:spPr bwMode="auto">
            <a:xfrm flipV="1">
              <a:off x="959" y="662"/>
              <a:ext cx="267" cy="1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7204" name="Line 36"/>
            <p:cNvSpPr>
              <a:spLocks noChangeShapeType="1"/>
            </p:cNvSpPr>
            <p:nvPr/>
          </p:nvSpPr>
          <p:spPr bwMode="auto">
            <a:xfrm>
              <a:off x="975" y="1480"/>
              <a:ext cx="862" cy="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preeruptivo 10x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20713"/>
            <a:ext cx="30241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2124075" y="1339850"/>
            <a:ext cx="1295400" cy="649288"/>
          </a:xfrm>
          <a:prstGeom prst="ellipse">
            <a:avLst/>
          </a:prstGeom>
          <a:noFill/>
          <a:ln w="38100">
            <a:solidFill>
              <a:srgbClr val="00CC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pic>
        <p:nvPicPr>
          <p:cNvPr id="38917" name="Picture 5" descr="preeruptivo canastilla 40x copy"/>
          <p:cNvPicPr>
            <a:picLocks noChangeAspect="1" noChangeArrowheads="1"/>
          </p:cNvPicPr>
          <p:nvPr/>
        </p:nvPicPr>
        <p:blipFill>
          <a:blip r:embed="rId4" cstate="print"/>
          <a:srcRect t="10873" r="10878" b="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00CC99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Mandíbula de rata con diente en estadio </a:t>
            </a:r>
            <a:r>
              <a:rPr lang="es-ES" dirty="0" err="1"/>
              <a:t>preeruptivo</a:t>
            </a:r>
            <a:r>
              <a:rPr lang="es-ES" dirty="0"/>
              <a:t> - Sector </a:t>
            </a:r>
            <a:r>
              <a:rPr lang="es-ES" dirty="0" err="1"/>
              <a:t>supracoronario</a:t>
            </a:r>
            <a:r>
              <a:rPr lang="es-ES" dirty="0"/>
              <a:t> - </a:t>
            </a:r>
            <a:r>
              <a:rPr lang="es-ES" dirty="0" smtClean="0"/>
              <a:t>400x</a:t>
            </a:r>
            <a:endParaRPr lang="es-ES" dirty="0"/>
          </a:p>
        </p:txBody>
      </p:sp>
      <p:grpSp>
        <p:nvGrpSpPr>
          <p:cNvPr id="20" name="19 Grupo"/>
          <p:cNvGrpSpPr/>
          <p:nvPr/>
        </p:nvGrpSpPr>
        <p:grpSpPr>
          <a:xfrm>
            <a:off x="720725" y="1420813"/>
            <a:ext cx="6491288" cy="5059362"/>
            <a:chOff x="720725" y="1420813"/>
            <a:chExt cx="6491288" cy="5059362"/>
          </a:xfrm>
        </p:grpSpPr>
        <p:sp>
          <p:nvSpPr>
            <p:cNvPr id="8200" name="Text Box 10"/>
            <p:cNvSpPr txBox="1">
              <a:spLocks noChangeArrowheads="1"/>
            </p:cNvSpPr>
            <p:nvPr/>
          </p:nvSpPr>
          <p:spPr bwMode="auto">
            <a:xfrm>
              <a:off x="5003800" y="2719388"/>
              <a:ext cx="1165225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Osteocitos</a:t>
              </a:r>
              <a:endParaRPr lang="es-ES" sz="1400"/>
            </a:p>
          </p:txBody>
        </p:sp>
        <p:sp>
          <p:nvSpPr>
            <p:cNvPr id="8201" name="Line 11"/>
            <p:cNvSpPr>
              <a:spLocks noChangeShapeType="1"/>
            </p:cNvSpPr>
            <p:nvPr/>
          </p:nvSpPr>
          <p:spPr bwMode="auto">
            <a:xfrm flipH="1" flipV="1">
              <a:off x="5292725" y="2232025"/>
              <a:ext cx="279400" cy="47783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202" name="Line 12"/>
            <p:cNvSpPr>
              <a:spLocks noChangeShapeType="1"/>
            </p:cNvSpPr>
            <p:nvPr/>
          </p:nvSpPr>
          <p:spPr bwMode="auto">
            <a:xfrm flipV="1">
              <a:off x="5572125" y="2016125"/>
              <a:ext cx="79375" cy="693737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203" name="Text Box 14"/>
            <p:cNvSpPr txBox="1">
              <a:spLocks noChangeArrowheads="1"/>
            </p:cNvSpPr>
            <p:nvPr/>
          </p:nvSpPr>
          <p:spPr bwMode="auto">
            <a:xfrm>
              <a:off x="5651500" y="5543550"/>
              <a:ext cx="1560513" cy="517525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Vasos sanguíneos</a:t>
              </a:r>
              <a:endParaRPr lang="es-ES" sz="1400"/>
            </a:p>
          </p:txBody>
        </p:sp>
        <p:sp>
          <p:nvSpPr>
            <p:cNvPr id="8204" name="Text Box 19"/>
            <p:cNvSpPr txBox="1">
              <a:spLocks noChangeArrowheads="1"/>
            </p:cNvSpPr>
            <p:nvPr/>
          </p:nvSpPr>
          <p:spPr bwMode="auto">
            <a:xfrm>
              <a:off x="762000" y="6175375"/>
              <a:ext cx="1217613" cy="304800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Osteoclasto</a:t>
              </a:r>
              <a:endParaRPr lang="es-ES" sz="1400"/>
            </a:p>
          </p:txBody>
        </p:sp>
        <p:sp>
          <p:nvSpPr>
            <p:cNvPr id="8205" name="Line 20"/>
            <p:cNvSpPr>
              <a:spLocks noChangeShapeType="1"/>
            </p:cNvSpPr>
            <p:nvPr/>
          </p:nvSpPr>
          <p:spPr bwMode="auto">
            <a:xfrm flipV="1">
              <a:off x="1373188" y="5591175"/>
              <a:ext cx="0" cy="600075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206" name="Text Box 23"/>
            <p:cNvSpPr txBox="1">
              <a:spLocks noChangeArrowheads="1"/>
            </p:cNvSpPr>
            <p:nvPr/>
          </p:nvSpPr>
          <p:spPr bwMode="auto">
            <a:xfrm>
              <a:off x="720725" y="1420813"/>
              <a:ext cx="1474788" cy="306387"/>
            </a:xfrm>
            <a:prstGeom prst="rect">
              <a:avLst/>
            </a:prstGeom>
            <a:solidFill>
              <a:srgbClr val="66FFCC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/>
                <a:t>Osteoblastos</a:t>
              </a:r>
              <a:endParaRPr lang="es-ES" sz="1400"/>
            </a:p>
          </p:txBody>
        </p:sp>
        <p:sp>
          <p:nvSpPr>
            <p:cNvPr id="8207" name="Line 24"/>
            <p:cNvSpPr>
              <a:spLocks noChangeShapeType="1"/>
            </p:cNvSpPr>
            <p:nvPr/>
          </p:nvSpPr>
          <p:spPr bwMode="auto">
            <a:xfrm flipH="1">
              <a:off x="755650" y="1727200"/>
              <a:ext cx="647700" cy="647700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214" name="Line 20"/>
            <p:cNvSpPr>
              <a:spLocks noChangeShapeType="1"/>
            </p:cNvSpPr>
            <p:nvPr/>
          </p:nvSpPr>
          <p:spPr bwMode="auto">
            <a:xfrm flipH="1" flipV="1">
              <a:off x="6372225" y="4464050"/>
              <a:ext cx="71438" cy="110331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215" name="Line 20"/>
            <p:cNvSpPr>
              <a:spLocks noChangeShapeType="1"/>
            </p:cNvSpPr>
            <p:nvPr/>
          </p:nvSpPr>
          <p:spPr bwMode="auto">
            <a:xfrm flipH="1" flipV="1">
              <a:off x="5508625" y="4751388"/>
              <a:ext cx="935038" cy="792162"/>
            </a:xfrm>
            <a:prstGeom prst="line">
              <a:avLst/>
            </a:prstGeom>
            <a:noFill/>
            <a:ln w="19050">
              <a:solidFill>
                <a:srgbClr val="66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AR"/>
            </a:p>
          </p:txBody>
        </p:sp>
      </p:grpSp>
      <p:graphicFrame>
        <p:nvGraphicFramePr>
          <p:cNvPr id="19" name="Object 27"/>
          <p:cNvGraphicFramePr>
            <a:graphicFrameLocks noChangeAspect="1"/>
          </p:cNvGraphicFramePr>
          <p:nvPr/>
        </p:nvGraphicFramePr>
        <p:xfrm>
          <a:off x="8748713" y="6381750"/>
          <a:ext cx="336550" cy="420688"/>
        </p:xfrm>
        <a:graphic>
          <a:graphicData uri="http://schemas.openxmlformats.org/presentationml/2006/ole">
            <p:oleObj spid="_x0000_s8214" name="Fotografía de Photo Editor" r:id="rId5" imgW="2505425" imgH="3134162" progId="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1075</Words>
  <Application>Microsoft Office PowerPoint</Application>
  <PresentationFormat>Presentación en pantalla (4:3)</PresentationFormat>
  <Paragraphs>262</Paragraphs>
  <Slides>27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9" baseType="lpstr">
      <vt:lpstr>Diseño predeterminado</vt:lpstr>
      <vt:lpstr>Fotografía de Photo Editor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Company>Mr. Nemesis Computers Co.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BUENOS AIRES FACULTAD DE ODONTOLOGIA CÁTEDRA DE HISTOLOGÍA Y EMBRIOLOGÍA</dc:title>
  <dc:creator>Silvia H.</dc:creator>
  <cp:lastModifiedBy>Sharon</cp:lastModifiedBy>
  <cp:revision>206</cp:revision>
  <dcterms:created xsi:type="dcterms:W3CDTF">2009-07-10T00:29:25Z</dcterms:created>
  <dcterms:modified xsi:type="dcterms:W3CDTF">2012-11-04T17:39:24Z</dcterms:modified>
</cp:coreProperties>
</file>